
<file path=[Content_Types].xml><?xml version="1.0" encoding="utf-8"?>
<Types xmlns="http://schemas.openxmlformats.org/package/2006/content-types">
  <Default Extension="docx" ContentType="application/vnd.openxmlformats-officedocument.wordprocessingml.documen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8" r:id="rId1"/>
  </p:sldMasterIdLst>
  <p:notesMasterIdLst>
    <p:notesMasterId r:id="rId90"/>
  </p:notesMasterIdLst>
  <p:handoutMasterIdLst>
    <p:handoutMasterId r:id="rId91"/>
  </p:handoutMasterIdLst>
  <p:sldIdLst>
    <p:sldId id="319" r:id="rId2"/>
    <p:sldId id="312" r:id="rId3"/>
    <p:sldId id="1448" r:id="rId4"/>
    <p:sldId id="1444" r:id="rId5"/>
    <p:sldId id="1445" r:id="rId6"/>
    <p:sldId id="1446" r:id="rId7"/>
    <p:sldId id="308" r:id="rId8"/>
    <p:sldId id="1424" r:id="rId9"/>
    <p:sldId id="1449" r:id="rId10"/>
    <p:sldId id="1450" r:id="rId11"/>
    <p:sldId id="1451" r:id="rId12"/>
    <p:sldId id="1452" r:id="rId13"/>
    <p:sldId id="1453" r:id="rId14"/>
    <p:sldId id="1454" r:id="rId15"/>
    <p:sldId id="1455" r:id="rId16"/>
    <p:sldId id="1456" r:id="rId17"/>
    <p:sldId id="1457" r:id="rId18"/>
    <p:sldId id="1458" r:id="rId19"/>
    <p:sldId id="1438" r:id="rId20"/>
    <p:sldId id="1459" r:id="rId21"/>
    <p:sldId id="1460" r:id="rId22"/>
    <p:sldId id="1336" r:id="rId23"/>
    <p:sldId id="1461" r:id="rId24"/>
    <p:sldId id="1462" r:id="rId25"/>
    <p:sldId id="1463" r:id="rId26"/>
    <p:sldId id="1464" r:id="rId27"/>
    <p:sldId id="1465" r:id="rId28"/>
    <p:sldId id="1439" r:id="rId29"/>
    <p:sldId id="1440" r:id="rId30"/>
    <p:sldId id="1441" r:id="rId31"/>
    <p:sldId id="1442" r:id="rId32"/>
    <p:sldId id="1443" r:id="rId33"/>
    <p:sldId id="1466" r:id="rId34"/>
    <p:sldId id="1467" r:id="rId35"/>
    <p:sldId id="1468" r:id="rId36"/>
    <p:sldId id="1469" r:id="rId37"/>
    <p:sldId id="1471" r:id="rId38"/>
    <p:sldId id="1473" r:id="rId39"/>
    <p:sldId id="1472" r:id="rId40"/>
    <p:sldId id="1470" r:id="rId41"/>
    <p:sldId id="1421" r:id="rId42"/>
    <p:sldId id="1425" r:id="rId43"/>
    <p:sldId id="1474" r:id="rId44"/>
    <p:sldId id="1475" r:id="rId45"/>
    <p:sldId id="1476" r:id="rId46"/>
    <p:sldId id="1426" r:id="rId47"/>
    <p:sldId id="1427" r:id="rId48"/>
    <p:sldId id="1428" r:id="rId49"/>
    <p:sldId id="1486" r:id="rId50"/>
    <p:sldId id="1429" r:id="rId51"/>
    <p:sldId id="1430" r:id="rId52"/>
    <p:sldId id="1488" r:id="rId53"/>
    <p:sldId id="1487" r:id="rId54"/>
    <p:sldId id="1431" r:id="rId55"/>
    <p:sldId id="1432" r:id="rId56"/>
    <p:sldId id="1489" r:id="rId57"/>
    <p:sldId id="1490" r:id="rId58"/>
    <p:sldId id="1491" r:id="rId59"/>
    <p:sldId id="1492" r:id="rId60"/>
    <p:sldId id="1477" r:id="rId61"/>
    <p:sldId id="1422" r:id="rId62"/>
    <p:sldId id="1433" r:id="rId63"/>
    <p:sldId id="1478" r:id="rId64"/>
    <p:sldId id="1479" r:id="rId65"/>
    <p:sldId id="1480" r:id="rId66"/>
    <p:sldId id="1481" r:id="rId67"/>
    <p:sldId id="1434" r:id="rId68"/>
    <p:sldId id="1435" r:id="rId69"/>
    <p:sldId id="1482" r:id="rId70"/>
    <p:sldId id="1483" r:id="rId71"/>
    <p:sldId id="1436" r:id="rId72"/>
    <p:sldId id="1484" r:id="rId73"/>
    <p:sldId id="1485" r:id="rId74"/>
    <p:sldId id="1493" r:id="rId75"/>
    <p:sldId id="1502" r:id="rId76"/>
    <p:sldId id="1503" r:id="rId77"/>
    <p:sldId id="1504" r:id="rId78"/>
    <p:sldId id="1505" r:id="rId79"/>
    <p:sldId id="1506" r:id="rId80"/>
    <p:sldId id="1423" r:id="rId81"/>
    <p:sldId id="1341" r:id="rId82"/>
    <p:sldId id="1494" r:id="rId83"/>
    <p:sldId id="1495" r:id="rId84"/>
    <p:sldId id="1437" r:id="rId85"/>
    <p:sldId id="1496" r:id="rId86"/>
    <p:sldId id="1497" r:id="rId87"/>
    <p:sldId id="1498" r:id="rId88"/>
    <p:sldId id="1507" r:id="rId89"/>
  </p:sldIdLst>
  <p:sldSz cx="9144000" cy="6858000" type="screen4x3"/>
  <p:notesSz cx="6858000" cy="9144000"/>
  <p:custDataLst>
    <p:tags r:id="rId92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93B8"/>
    <a:srgbClr val="90CFDF"/>
    <a:srgbClr val="319095"/>
    <a:srgbClr val="074996"/>
    <a:srgbClr val="595959"/>
    <a:srgbClr val="4472C4"/>
    <a:srgbClr val="F30017"/>
    <a:srgbClr val="FFAFBA"/>
    <a:srgbClr val="FF7F94"/>
    <a:srgbClr val="F660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2833802-FEF1-4C79-8D5D-14CF1EAF98D9}" styleName="浅色样式 2 - 强调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浅色样式 2 - 强调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9DCAF9ED-07DC-4A11-8D7F-57B35C25682E}" styleName="中度样式 1 - 强调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38B1855-1B75-4FBE-930C-398BA8C253C6}" styleName="主题样式 2 - 强调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主题样式 2 - 强调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主题样式 2 - 强调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3950" autoAdjust="0"/>
    <p:restoredTop sz="89414" autoAdjust="0"/>
  </p:normalViewPr>
  <p:slideViewPr>
    <p:cSldViewPr snapToGrid="0">
      <p:cViewPr varScale="1">
        <p:scale>
          <a:sx n="96" d="100"/>
          <a:sy n="96" d="100"/>
        </p:scale>
        <p:origin x="1314" y="39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90" d="100"/>
        <a:sy n="90" d="100"/>
      </p:scale>
      <p:origin x="0" y="0"/>
    </p:cViewPr>
  </p:sorterViewPr>
  <p:notesViewPr>
    <p:cSldViewPr snapToGrid="0" showGuides="1">
      <p:cViewPr varScale="1">
        <p:scale>
          <a:sx n="82" d="100"/>
          <a:sy n="82" d="100"/>
        </p:scale>
        <p:origin x="2784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notesMaster" Target="notesMasters/notesMaster1.xml"/><Relationship Id="rId95" Type="http://schemas.openxmlformats.org/officeDocument/2006/relationships/theme" Target="theme/theme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handoutMaster" Target="handoutMasters/handoutMaster1.xml"/><Relationship Id="rId9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ags" Target="tags/tag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582CDD52-2B46-7B49-842A-AA53AB730B8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E623352-C90C-D24C-B8BE-556D56966BA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DE3F03F-04C0-3B4C-98EF-4B591385F50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8CBB3D-2EBA-9D4F-8423-81DDA5C260D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2699418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A2A66C-1DB6-E44E-9EB9-C3C62BDEBC05}" type="datetimeFigureOut">
              <a:rPr kumimoji="1" lang="zh-CN" altLang="en-US" smtClean="0"/>
              <a:t>2023-08-28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A7D336-4BC6-EE4C-BD27-9292C4CE84D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2075102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microsoft.com/office/2007/relationships/hdphoto" Target="../media/hdphoto1.wdp"/><Relationship Id="rId7" Type="http://schemas.openxmlformats.org/officeDocument/2006/relationships/image" Target="../media/image4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10" Type="http://schemas.openxmlformats.org/officeDocument/2006/relationships/image" Target="../media/image7.png"/><Relationship Id="rId4" Type="http://schemas.openxmlformats.org/officeDocument/2006/relationships/image" Target="../media/image2.png"/><Relationship Id="rId9" Type="http://schemas.openxmlformats.org/officeDocument/2006/relationships/image" Target="../media/image6.png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4.jpeg"/><Relationship Id="rId4" Type="http://schemas.microsoft.com/office/2007/relationships/hdphoto" Target="../media/hdphoto2.wdp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8405724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>
            <a:extLst>
              <a:ext uri="{FF2B5EF4-FFF2-40B4-BE49-F238E27FC236}">
                <a16:creationId xmlns:a16="http://schemas.microsoft.com/office/drawing/2014/main" id="{BE567D6C-98E0-4DEF-8A74-6182ECC626BB}"/>
              </a:ext>
            </a:extLst>
          </p:cNvPr>
          <p:cNvSpPr/>
          <p:nvPr userDrawn="1"/>
        </p:nvSpPr>
        <p:spPr>
          <a:xfrm>
            <a:off x="5144516" y="6371963"/>
            <a:ext cx="1228061" cy="3721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6EF0BFE3-E035-4DB9-A3D2-B8F99D35F0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2843" y="1130301"/>
            <a:ext cx="5334121" cy="2177314"/>
          </a:xfrm>
          <a:prstGeom prst="rect">
            <a:avLst/>
          </a:prstGeom>
        </p:spPr>
        <p:txBody>
          <a:bodyPr lIns="0" anchor="b">
            <a:normAutofit/>
          </a:bodyPr>
          <a:lstStyle>
            <a:lvl1pPr algn="l">
              <a:lnSpc>
                <a:spcPct val="120000"/>
              </a:lnSpc>
              <a:defRPr sz="33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BF0F1B1-16C1-47F5-83C1-E23FF7DB07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2457" y="3307615"/>
            <a:ext cx="5344508" cy="508452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 algn="l">
              <a:lnSpc>
                <a:spcPct val="120000"/>
              </a:lnSpc>
              <a:buNone/>
              <a:defRPr sz="1350">
                <a:solidFill>
                  <a:schemeClr val="tx2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114" name="文本占位符 113">
            <a:extLst>
              <a:ext uri="{FF2B5EF4-FFF2-40B4-BE49-F238E27FC236}">
                <a16:creationId xmlns:a16="http://schemas.microsoft.com/office/drawing/2014/main" id="{1D042017-EA01-0746-A58F-259DD19AD35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2457" y="4102632"/>
            <a:ext cx="5319713" cy="2031468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</a:p>
        </p:txBody>
      </p:sp>
      <p:sp>
        <p:nvSpPr>
          <p:cNvPr id="117" name="矩形 116">
            <a:extLst>
              <a:ext uri="{FF2B5EF4-FFF2-40B4-BE49-F238E27FC236}">
                <a16:creationId xmlns:a16="http://schemas.microsoft.com/office/drawing/2014/main" id="{B266384C-2791-0F43-9817-F81B103A739A}"/>
              </a:ext>
            </a:extLst>
          </p:cNvPr>
          <p:cNvSpPr/>
          <p:nvPr userDrawn="1"/>
        </p:nvSpPr>
        <p:spPr>
          <a:xfrm>
            <a:off x="9010520" y="0"/>
            <a:ext cx="13347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pic>
        <p:nvPicPr>
          <p:cNvPr id="110" name="图片 109">
            <a:extLst>
              <a:ext uri="{FF2B5EF4-FFF2-40B4-BE49-F238E27FC236}">
                <a16:creationId xmlns:a16="http://schemas.microsoft.com/office/drawing/2014/main" id="{AD8D2358-BAA6-4DCB-8F50-C483277FD67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"/>
                    </a14:imgEffect>
                    <a14:imgEffect>
                      <a14:sharpenSoften amount="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3291" y="3307615"/>
            <a:ext cx="1777868" cy="1907934"/>
          </a:xfrm>
          <a:prstGeom prst="rect">
            <a:avLst/>
          </a:prstGeom>
          <a:noFill/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A66B964F-49E7-464C-91A8-5BC6EE9B501C}"/>
              </a:ext>
            </a:extLst>
          </p:cNvPr>
          <p:cNvSpPr/>
          <p:nvPr userDrawn="1"/>
        </p:nvSpPr>
        <p:spPr>
          <a:xfrm>
            <a:off x="1" y="0"/>
            <a:ext cx="6372576" cy="1047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F6AFDF3-2EF5-4164-84E3-0E702C77CCA8}"/>
              </a:ext>
            </a:extLst>
          </p:cNvPr>
          <p:cNvSpPr/>
          <p:nvPr userDrawn="1"/>
        </p:nvSpPr>
        <p:spPr>
          <a:xfrm>
            <a:off x="5700686" y="754851"/>
            <a:ext cx="567093" cy="1810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ADF3EA38-E8BD-4561-A872-5E65122F6F34}"/>
              </a:ext>
            </a:extLst>
          </p:cNvPr>
          <p:cNvSpPr/>
          <p:nvPr userDrawn="1"/>
        </p:nvSpPr>
        <p:spPr>
          <a:xfrm>
            <a:off x="5237018" y="6177519"/>
            <a:ext cx="1083411" cy="2431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12" name="图片占位符 7">
            <a:extLst>
              <a:ext uri="{FF2B5EF4-FFF2-40B4-BE49-F238E27FC236}">
                <a16:creationId xmlns:a16="http://schemas.microsoft.com/office/drawing/2014/main" id="{1D366FF6-F4E4-4D2C-AAF8-F80B2CC5115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61127" y="0"/>
            <a:ext cx="3058667" cy="6858000"/>
          </a:xfrm>
          <a:custGeom>
            <a:avLst/>
            <a:gdLst>
              <a:gd name="connsiteX0" fmla="*/ 533952 w 4167120"/>
              <a:gd name="connsiteY0" fmla="*/ 0 h 6858000"/>
              <a:gd name="connsiteX1" fmla="*/ 4167120 w 4167120"/>
              <a:gd name="connsiteY1" fmla="*/ 0 h 6858000"/>
              <a:gd name="connsiteX2" fmla="*/ 4167120 w 4167120"/>
              <a:gd name="connsiteY2" fmla="*/ 6858000 h 6858000"/>
              <a:gd name="connsiteX3" fmla="*/ 427599 w 4167120"/>
              <a:gd name="connsiteY3" fmla="*/ 6858000 h 6858000"/>
              <a:gd name="connsiteX4" fmla="*/ 322189 w 4167120"/>
              <a:gd name="connsiteY4" fmla="*/ 6466939 h 6858000"/>
              <a:gd name="connsiteX5" fmla="*/ 0 w 4167120"/>
              <a:gd name="connsiteY5" fmla="*/ 3599121 h 6858000"/>
              <a:gd name="connsiteX6" fmla="*/ 455902 w 4167120"/>
              <a:gd name="connsiteY6" fmla="*/ 23524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120" h="6858000">
                <a:moveTo>
                  <a:pt x="533952" y="0"/>
                </a:moveTo>
                <a:lnTo>
                  <a:pt x="4167120" y="0"/>
                </a:lnTo>
                <a:lnTo>
                  <a:pt x="4167120" y="6858000"/>
                </a:lnTo>
                <a:lnTo>
                  <a:pt x="427599" y="6858000"/>
                </a:lnTo>
                <a:lnTo>
                  <a:pt x="322189" y="6466939"/>
                </a:lnTo>
                <a:cubicBezTo>
                  <a:pt x="116715" y="5614442"/>
                  <a:pt x="0" y="4637502"/>
                  <a:pt x="0" y="3599121"/>
                </a:cubicBezTo>
                <a:cubicBezTo>
                  <a:pt x="0" y="2353065"/>
                  <a:pt x="168069" y="1195481"/>
                  <a:pt x="455902" y="235243"/>
                </a:cubicBezTo>
                <a:close/>
              </a:path>
            </a:pathLst>
          </a:custGeom>
        </p:spPr>
      </p:pic>
      <p:sp>
        <p:nvSpPr>
          <p:cNvPr id="230" name="任意形状 229">
            <a:extLst>
              <a:ext uri="{FF2B5EF4-FFF2-40B4-BE49-F238E27FC236}">
                <a16:creationId xmlns:a16="http://schemas.microsoft.com/office/drawing/2014/main" id="{871B02A7-EF6F-134C-B920-6B76573B7D8C}"/>
              </a:ext>
            </a:extLst>
          </p:cNvPr>
          <p:cNvSpPr/>
          <p:nvPr userDrawn="1"/>
        </p:nvSpPr>
        <p:spPr>
          <a:xfrm>
            <a:off x="5859407" y="-86497"/>
            <a:ext cx="3202595" cy="7027086"/>
          </a:xfrm>
          <a:custGeom>
            <a:avLst/>
            <a:gdLst>
              <a:gd name="connsiteX0" fmla="*/ 533952 w 4167120"/>
              <a:gd name="connsiteY0" fmla="*/ 0 h 6858000"/>
              <a:gd name="connsiteX1" fmla="*/ 4167120 w 4167120"/>
              <a:gd name="connsiteY1" fmla="*/ 0 h 6858000"/>
              <a:gd name="connsiteX2" fmla="*/ 4167120 w 4167120"/>
              <a:gd name="connsiteY2" fmla="*/ 6858000 h 6858000"/>
              <a:gd name="connsiteX3" fmla="*/ 427599 w 4167120"/>
              <a:gd name="connsiteY3" fmla="*/ 6858000 h 6858000"/>
              <a:gd name="connsiteX4" fmla="*/ 322189 w 4167120"/>
              <a:gd name="connsiteY4" fmla="*/ 6466939 h 6858000"/>
              <a:gd name="connsiteX5" fmla="*/ 0 w 4167120"/>
              <a:gd name="connsiteY5" fmla="*/ 3599121 h 6858000"/>
              <a:gd name="connsiteX6" fmla="*/ 455902 w 4167120"/>
              <a:gd name="connsiteY6" fmla="*/ 23524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120" h="6858000">
                <a:moveTo>
                  <a:pt x="533952" y="0"/>
                </a:moveTo>
                <a:lnTo>
                  <a:pt x="4167120" y="0"/>
                </a:lnTo>
                <a:lnTo>
                  <a:pt x="4167120" y="6858000"/>
                </a:lnTo>
                <a:lnTo>
                  <a:pt x="427599" y="6858000"/>
                </a:lnTo>
                <a:lnTo>
                  <a:pt x="322189" y="6466939"/>
                </a:lnTo>
                <a:cubicBezTo>
                  <a:pt x="116715" y="5614442"/>
                  <a:pt x="0" y="4637502"/>
                  <a:pt x="0" y="3599121"/>
                </a:cubicBezTo>
                <a:cubicBezTo>
                  <a:pt x="0" y="2353065"/>
                  <a:pt x="168069" y="1195481"/>
                  <a:pt x="455902" y="235243"/>
                </a:cubicBezTo>
                <a:close/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5000" tIns="135000" rIns="135000" bIns="135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130000"/>
              </a:lnSpc>
            </a:pPr>
            <a:endParaRPr kumimoji="1" lang="zh-CN" altLang="en-US" sz="15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9B583EDF-1FB2-46BF-8E0F-F37E0204822B}"/>
              </a:ext>
            </a:extLst>
          </p:cNvPr>
          <p:cNvGrpSpPr/>
          <p:nvPr userDrawn="1"/>
        </p:nvGrpSpPr>
        <p:grpSpPr>
          <a:xfrm>
            <a:off x="-1870807" y="111771"/>
            <a:ext cx="7939086" cy="968457"/>
            <a:chOff x="-1870807" y="111771"/>
            <a:chExt cx="7939086" cy="968457"/>
          </a:xfrm>
        </p:grpSpPr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0CF5262D-E87E-47DF-8AC6-2D6253A1455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contrast="2000"/>
                      </a14:imgEffect>
                      <a14:imgEffect>
                        <a14:sharpenSoften amount="2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000" y="111771"/>
              <a:ext cx="797615" cy="875249"/>
            </a:xfrm>
            <a:prstGeom prst="rect">
              <a:avLst/>
            </a:prstGeom>
            <a:noFill/>
          </p:spPr>
        </p:pic>
        <p:sp>
          <p:nvSpPr>
            <p:cNvPr id="18" name="副标题 2">
              <a:extLst>
                <a:ext uri="{FF2B5EF4-FFF2-40B4-BE49-F238E27FC236}">
                  <a16:creationId xmlns:a16="http://schemas.microsoft.com/office/drawing/2014/main" id="{CCCC069B-DAD5-4877-9C2E-ED970B23F344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-1870807" y="571776"/>
              <a:ext cx="7939086" cy="508452"/>
            </a:xfrm>
            <a:prstGeom prst="rect">
              <a:avLst/>
            </a:prstGeom>
          </p:spPr>
          <p:txBody>
            <a:bodyPr anchor="ctr" anchorCtr="0"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zh-CN" sz="1350" dirty="0">
                  <a:solidFill>
                    <a:schemeClr val="tx2"/>
                  </a:solidFill>
                  <a:latin typeface="Blackadder ITC" panose="04020505051007020D02" pitchFamily="82" charset="0"/>
                </a:rPr>
                <a:t>Naval Aeronautical University </a:t>
              </a:r>
            </a:p>
          </p:txBody>
        </p:sp>
        <p:pic>
          <p:nvPicPr>
            <p:cNvPr id="30722" name="Picture 2">
              <a:extLst>
                <a:ext uri="{FF2B5EF4-FFF2-40B4-BE49-F238E27FC236}">
                  <a16:creationId xmlns:a16="http://schemas.microsoft.com/office/drawing/2014/main" id="{9D39FAD1-1AE4-4DB0-BA47-7E24A7685EE9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6962" y="207266"/>
              <a:ext cx="2165350" cy="5127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20" name="图片 19" descr="图片包含 动物, 黑暗, 飞行, 亮&#10;&#10;描述已自动生成">
            <a:extLst>
              <a:ext uri="{FF2B5EF4-FFF2-40B4-BE49-F238E27FC236}">
                <a16:creationId xmlns:a16="http://schemas.microsoft.com/office/drawing/2014/main" id="{2F5046F9-E527-46F5-BE1C-8543AD17A2B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25" t="27502" r="27709" b="25335"/>
          <a:stretch/>
        </p:blipFill>
        <p:spPr>
          <a:xfrm rot="20969388" flipH="1">
            <a:off x="6161032" y="3524728"/>
            <a:ext cx="2636515" cy="2783574"/>
          </a:xfrm>
          <a:prstGeom prst="rect">
            <a:avLst/>
          </a:prstGeom>
        </p:spPr>
      </p:pic>
      <p:pic>
        <p:nvPicPr>
          <p:cNvPr id="21" name="图片 20" descr="图片包含 飞行, 户外, 动物, 黑暗&#10;&#10;描述已自动生成">
            <a:extLst>
              <a:ext uri="{FF2B5EF4-FFF2-40B4-BE49-F238E27FC236}">
                <a16:creationId xmlns:a16="http://schemas.microsoft.com/office/drawing/2014/main" id="{FCF49223-7BE9-43B8-9D8D-6E1EB5F059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 cstate="print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58" t="29168" r="22917" b="20835"/>
          <a:stretch>
            <a:fillRect/>
          </a:stretch>
        </p:blipFill>
        <p:spPr>
          <a:xfrm flipH="1">
            <a:off x="7636995" y="3008504"/>
            <a:ext cx="1133845" cy="684253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E09AC23E-7C79-4710-9879-1BB72171B47F}"/>
              </a:ext>
            </a:extLst>
          </p:cNvPr>
          <p:cNvSpPr/>
          <p:nvPr userDrawn="1"/>
        </p:nvSpPr>
        <p:spPr>
          <a:xfrm>
            <a:off x="24206" y="63324"/>
            <a:ext cx="4189863" cy="9737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9BF335F7-E8D0-423F-8AC5-730B2C87BC20}"/>
              </a:ext>
            </a:extLst>
          </p:cNvPr>
          <p:cNvSpPr/>
          <p:nvPr userDrawn="1"/>
        </p:nvSpPr>
        <p:spPr>
          <a:xfrm>
            <a:off x="897742" y="195452"/>
            <a:ext cx="4801314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40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71534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</a:rPr>
              <a:t>数学建模算法与应用</a:t>
            </a: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68FE3F14-0A83-413C-A989-7173E0487A03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156657" y="152481"/>
            <a:ext cx="603140" cy="843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3150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61A2EB76-5181-4BF6-959D-25A67C426BF1}"/>
              </a:ext>
            </a:extLst>
          </p:cNvPr>
          <p:cNvSpPr/>
          <p:nvPr userDrawn="1"/>
        </p:nvSpPr>
        <p:spPr>
          <a:xfrm>
            <a:off x="2751644" y="-30098"/>
            <a:ext cx="6392356" cy="6142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D0AF157-135E-5B48-83D7-67D478F83CDC}"/>
              </a:ext>
            </a:extLst>
          </p:cNvPr>
          <p:cNvSpPr/>
          <p:nvPr userDrawn="1"/>
        </p:nvSpPr>
        <p:spPr>
          <a:xfrm>
            <a:off x="-9485" y="0"/>
            <a:ext cx="13347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sp>
        <p:nvSpPr>
          <p:cNvPr id="9" name="图片占位符 8">
            <a:extLst>
              <a:ext uri="{FF2B5EF4-FFF2-40B4-BE49-F238E27FC236}">
                <a16:creationId xmlns:a16="http://schemas.microsoft.com/office/drawing/2014/main" id="{B99CD373-9A19-B145-9F82-758C4568C29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 flipH="1">
            <a:off x="164064" y="0"/>
            <a:ext cx="3072872" cy="6858000"/>
          </a:xfrm>
          <a:custGeom>
            <a:avLst/>
            <a:gdLst>
              <a:gd name="connsiteX0" fmla="*/ 533952 w 4167120"/>
              <a:gd name="connsiteY0" fmla="*/ 0 h 6858000"/>
              <a:gd name="connsiteX1" fmla="*/ 4167120 w 4167120"/>
              <a:gd name="connsiteY1" fmla="*/ 0 h 6858000"/>
              <a:gd name="connsiteX2" fmla="*/ 4167120 w 4167120"/>
              <a:gd name="connsiteY2" fmla="*/ 6858000 h 6858000"/>
              <a:gd name="connsiteX3" fmla="*/ 427599 w 4167120"/>
              <a:gd name="connsiteY3" fmla="*/ 6858000 h 6858000"/>
              <a:gd name="connsiteX4" fmla="*/ 322189 w 4167120"/>
              <a:gd name="connsiteY4" fmla="*/ 6466939 h 6858000"/>
              <a:gd name="connsiteX5" fmla="*/ 0 w 4167120"/>
              <a:gd name="connsiteY5" fmla="*/ 3599121 h 6858000"/>
              <a:gd name="connsiteX6" fmla="*/ 455902 w 4167120"/>
              <a:gd name="connsiteY6" fmla="*/ 23524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120" h="6858000">
                <a:moveTo>
                  <a:pt x="533952" y="0"/>
                </a:moveTo>
                <a:lnTo>
                  <a:pt x="4167120" y="0"/>
                </a:lnTo>
                <a:lnTo>
                  <a:pt x="4167120" y="6858000"/>
                </a:lnTo>
                <a:lnTo>
                  <a:pt x="427599" y="6858000"/>
                </a:lnTo>
                <a:lnTo>
                  <a:pt x="322189" y="6466939"/>
                </a:lnTo>
                <a:cubicBezTo>
                  <a:pt x="116715" y="5614442"/>
                  <a:pt x="0" y="4637502"/>
                  <a:pt x="0" y="3599121"/>
                </a:cubicBezTo>
                <a:cubicBezTo>
                  <a:pt x="0" y="2353065"/>
                  <a:pt x="168069" y="1195481"/>
                  <a:pt x="455902" y="235243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kumimoji="1" lang="zh-CN" altLang="en-US"/>
          </a:p>
        </p:txBody>
      </p:sp>
      <p:sp>
        <p:nvSpPr>
          <p:cNvPr id="10" name="任意形状 9">
            <a:extLst>
              <a:ext uri="{FF2B5EF4-FFF2-40B4-BE49-F238E27FC236}">
                <a16:creationId xmlns:a16="http://schemas.microsoft.com/office/drawing/2014/main" id="{9CD7EF8E-C973-F549-8D89-2BDFF14D89D4}"/>
              </a:ext>
            </a:extLst>
          </p:cNvPr>
          <p:cNvSpPr/>
          <p:nvPr userDrawn="1"/>
        </p:nvSpPr>
        <p:spPr>
          <a:xfrm flipH="1">
            <a:off x="73524" y="-98854"/>
            <a:ext cx="3249529" cy="7039443"/>
          </a:xfrm>
          <a:custGeom>
            <a:avLst/>
            <a:gdLst>
              <a:gd name="connsiteX0" fmla="*/ 533952 w 4167120"/>
              <a:gd name="connsiteY0" fmla="*/ 0 h 6858000"/>
              <a:gd name="connsiteX1" fmla="*/ 4167120 w 4167120"/>
              <a:gd name="connsiteY1" fmla="*/ 0 h 6858000"/>
              <a:gd name="connsiteX2" fmla="*/ 4167120 w 4167120"/>
              <a:gd name="connsiteY2" fmla="*/ 6858000 h 6858000"/>
              <a:gd name="connsiteX3" fmla="*/ 427599 w 4167120"/>
              <a:gd name="connsiteY3" fmla="*/ 6858000 h 6858000"/>
              <a:gd name="connsiteX4" fmla="*/ 322189 w 4167120"/>
              <a:gd name="connsiteY4" fmla="*/ 6466939 h 6858000"/>
              <a:gd name="connsiteX5" fmla="*/ 0 w 4167120"/>
              <a:gd name="connsiteY5" fmla="*/ 3599121 h 6858000"/>
              <a:gd name="connsiteX6" fmla="*/ 455902 w 4167120"/>
              <a:gd name="connsiteY6" fmla="*/ 23524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120" h="6858000">
                <a:moveTo>
                  <a:pt x="533952" y="0"/>
                </a:moveTo>
                <a:lnTo>
                  <a:pt x="4167120" y="0"/>
                </a:lnTo>
                <a:lnTo>
                  <a:pt x="4167120" y="6858000"/>
                </a:lnTo>
                <a:lnTo>
                  <a:pt x="427599" y="6858000"/>
                </a:lnTo>
                <a:lnTo>
                  <a:pt x="322189" y="6466939"/>
                </a:lnTo>
                <a:cubicBezTo>
                  <a:pt x="116715" y="5614442"/>
                  <a:pt x="0" y="4637502"/>
                  <a:pt x="0" y="3599121"/>
                </a:cubicBezTo>
                <a:cubicBezTo>
                  <a:pt x="0" y="2353065"/>
                  <a:pt x="168069" y="1195481"/>
                  <a:pt x="455902" y="235243"/>
                </a:cubicBezTo>
                <a:close/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5000" tIns="135000" rIns="135000" bIns="135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130000"/>
              </a:lnSpc>
            </a:pPr>
            <a:endParaRPr kumimoji="1" lang="zh-CN" altLang="en-US" sz="15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7" name="图片占位符 7">
            <a:extLst>
              <a:ext uri="{FF2B5EF4-FFF2-40B4-BE49-F238E27FC236}">
                <a16:creationId xmlns:a16="http://schemas.microsoft.com/office/drawing/2014/main" id="{183BAD50-F315-4439-9DD3-78F8DF3056C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-4303" y="-90722"/>
            <a:ext cx="3139863" cy="7039443"/>
          </a:xfrm>
          <a:custGeom>
            <a:avLst/>
            <a:gdLst>
              <a:gd name="connsiteX0" fmla="*/ 533952 w 4167120"/>
              <a:gd name="connsiteY0" fmla="*/ 0 h 6858000"/>
              <a:gd name="connsiteX1" fmla="*/ 4167120 w 4167120"/>
              <a:gd name="connsiteY1" fmla="*/ 0 h 6858000"/>
              <a:gd name="connsiteX2" fmla="*/ 4167120 w 4167120"/>
              <a:gd name="connsiteY2" fmla="*/ 6858000 h 6858000"/>
              <a:gd name="connsiteX3" fmla="*/ 427599 w 4167120"/>
              <a:gd name="connsiteY3" fmla="*/ 6858000 h 6858000"/>
              <a:gd name="connsiteX4" fmla="*/ 322189 w 4167120"/>
              <a:gd name="connsiteY4" fmla="*/ 6466939 h 6858000"/>
              <a:gd name="connsiteX5" fmla="*/ 0 w 4167120"/>
              <a:gd name="connsiteY5" fmla="*/ 3599121 h 6858000"/>
              <a:gd name="connsiteX6" fmla="*/ 455902 w 4167120"/>
              <a:gd name="connsiteY6" fmla="*/ 23524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120" h="6858000">
                <a:moveTo>
                  <a:pt x="533952" y="0"/>
                </a:moveTo>
                <a:lnTo>
                  <a:pt x="4167120" y="0"/>
                </a:lnTo>
                <a:lnTo>
                  <a:pt x="4167120" y="6858000"/>
                </a:lnTo>
                <a:lnTo>
                  <a:pt x="427599" y="6858000"/>
                </a:lnTo>
                <a:lnTo>
                  <a:pt x="322189" y="6466939"/>
                </a:lnTo>
                <a:cubicBezTo>
                  <a:pt x="116715" y="5614442"/>
                  <a:pt x="0" y="4637502"/>
                  <a:pt x="0" y="3599121"/>
                </a:cubicBezTo>
                <a:cubicBezTo>
                  <a:pt x="0" y="2353065"/>
                  <a:pt x="168069" y="1195481"/>
                  <a:pt x="455902" y="235243"/>
                </a:cubicBezTo>
                <a:close/>
              </a:path>
            </a:pathLst>
          </a:custGeom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CA3AD8D2-F0CE-48FE-BE13-EE6B8336F6D6}"/>
              </a:ext>
            </a:extLst>
          </p:cNvPr>
          <p:cNvGrpSpPr/>
          <p:nvPr userDrawn="1"/>
        </p:nvGrpSpPr>
        <p:grpSpPr>
          <a:xfrm>
            <a:off x="5627500" y="179918"/>
            <a:ext cx="3352436" cy="946076"/>
            <a:chOff x="5639533" y="1"/>
            <a:chExt cx="3352436" cy="946076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34531A01-D111-44DD-8AF7-3F424DBBC12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contrast="2000"/>
                      </a14:imgEffect>
                      <a14:imgEffect>
                        <a14:sharpenSoften amount="2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94354" y="1"/>
              <a:ext cx="797615" cy="875249"/>
            </a:xfrm>
            <a:prstGeom prst="rect">
              <a:avLst/>
            </a:prstGeom>
            <a:noFill/>
          </p:spPr>
        </p:pic>
        <p:sp>
          <p:nvSpPr>
            <p:cNvPr id="13" name="副标题 2">
              <a:extLst>
                <a:ext uri="{FF2B5EF4-FFF2-40B4-BE49-F238E27FC236}">
                  <a16:creationId xmlns:a16="http://schemas.microsoft.com/office/drawing/2014/main" id="{5DB67CCF-68D1-4AC3-9150-7810CD924B4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5639533" y="437625"/>
              <a:ext cx="2460780" cy="508452"/>
            </a:xfrm>
            <a:prstGeom prst="rect">
              <a:avLst/>
            </a:prstGeom>
          </p:spPr>
          <p:txBody>
            <a:bodyPr anchor="ctr" anchorCtr="0"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zh-CN" sz="1350" dirty="0">
                  <a:solidFill>
                    <a:schemeClr val="tx2"/>
                  </a:solidFill>
                  <a:latin typeface="Blackadder ITC" panose="04020505051007020D02" pitchFamily="82" charset="0"/>
                </a:rPr>
                <a:t>Naval Aeronautical University </a:t>
              </a:r>
            </a:p>
          </p:txBody>
        </p:sp>
        <p:pic>
          <p:nvPicPr>
            <p:cNvPr id="14" name="Picture 2">
              <a:extLst>
                <a:ext uri="{FF2B5EF4-FFF2-40B4-BE49-F238E27FC236}">
                  <a16:creationId xmlns:a16="http://schemas.microsoft.com/office/drawing/2014/main" id="{BE194255-7866-41D0-84E5-16D7F9A7D8C3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4963" y="157391"/>
              <a:ext cx="2165350" cy="5127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1D9AAE59-04CF-47BD-ACA1-8373D368E8D4}"/>
              </a:ext>
            </a:extLst>
          </p:cNvPr>
          <p:cNvSpPr/>
          <p:nvPr userDrawn="1"/>
        </p:nvSpPr>
        <p:spPr>
          <a:xfrm>
            <a:off x="4954386" y="5619404"/>
            <a:ext cx="4164218" cy="12385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132248DD-EB20-4BE9-A420-0B918956716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92" t="30239" r="23487" b="22840"/>
          <a:stretch>
            <a:fillRect/>
          </a:stretch>
        </p:blipFill>
        <p:spPr>
          <a:xfrm>
            <a:off x="305699" y="4304781"/>
            <a:ext cx="2957039" cy="1673513"/>
          </a:xfrm>
          <a:prstGeom prst="rect">
            <a:avLst/>
          </a:prstGeom>
          <a:noFill/>
        </p:spPr>
      </p:pic>
      <p:pic>
        <p:nvPicPr>
          <p:cNvPr id="16" name="图片 15" descr="图片包含 飞行, 户外, 动物, 黑暗&#10;&#10;描述已自动生成">
            <a:extLst>
              <a:ext uri="{FF2B5EF4-FFF2-40B4-BE49-F238E27FC236}">
                <a16:creationId xmlns:a16="http://schemas.microsoft.com/office/drawing/2014/main" id="{D8717597-520A-4226-9D65-FC4A60A2D44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58" t="29168" r="22917" b="20835"/>
          <a:stretch>
            <a:fillRect/>
          </a:stretch>
        </p:blipFill>
        <p:spPr>
          <a:xfrm>
            <a:off x="281424" y="3429002"/>
            <a:ext cx="1163230" cy="684253"/>
          </a:xfrm>
          <a:prstGeom prst="rect">
            <a:avLst/>
          </a:prstGeom>
        </p:spPr>
      </p:pic>
      <p:sp>
        <p:nvSpPr>
          <p:cNvPr id="17" name="Oval 14">
            <a:extLst>
              <a:ext uri="{FF2B5EF4-FFF2-40B4-BE49-F238E27FC236}">
                <a16:creationId xmlns:a16="http://schemas.microsoft.com/office/drawing/2014/main" id="{6BA6CDC1-33D2-430C-97F4-0E88C1774BDB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5821486" y="1088508"/>
            <a:ext cx="3248990" cy="45719"/>
          </a:xfrm>
          <a:prstGeom prst="ellipse">
            <a:avLst/>
          </a:prstGeom>
          <a:solidFill>
            <a:srgbClr val="0293B8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C8E35631-D04C-49C3-B132-D9762499C6BF}"/>
              </a:ext>
            </a:extLst>
          </p:cNvPr>
          <p:cNvSpPr/>
          <p:nvPr userDrawn="1"/>
        </p:nvSpPr>
        <p:spPr>
          <a:xfrm>
            <a:off x="4796458" y="80849"/>
            <a:ext cx="4189863" cy="9737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67C224FF-63B6-4A73-AC04-7B7E2C0637FC}"/>
              </a:ext>
            </a:extLst>
          </p:cNvPr>
          <p:cNvSpPr/>
          <p:nvPr userDrawn="1"/>
        </p:nvSpPr>
        <p:spPr>
          <a:xfrm>
            <a:off x="4490732" y="273234"/>
            <a:ext cx="4801314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40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71534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</a:rPr>
              <a:t>数学建模算法与应用</a:t>
            </a: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68FE3F14-0A83-413C-A989-7173E0487A03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3892954" y="179063"/>
            <a:ext cx="603140" cy="843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0949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27202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>
            <a:extLst>
              <a:ext uri="{FF2B5EF4-FFF2-40B4-BE49-F238E27FC236}">
                <a16:creationId xmlns:a16="http://schemas.microsoft.com/office/drawing/2014/main" id="{8A2B693D-DA74-418B-B434-4DF788C9A567}"/>
              </a:ext>
            </a:extLst>
          </p:cNvPr>
          <p:cNvSpPr txBox="1"/>
          <p:nvPr userDrawn="1"/>
        </p:nvSpPr>
        <p:spPr>
          <a:xfrm>
            <a:off x="0" y="54647"/>
            <a:ext cx="28407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数学建模算法与应用</a:t>
            </a:r>
          </a:p>
        </p:txBody>
      </p:sp>
      <p:sp>
        <p:nvSpPr>
          <p:cNvPr id="12" name="Oval 14">
            <a:extLst>
              <a:ext uri="{FF2B5EF4-FFF2-40B4-BE49-F238E27FC236}">
                <a16:creationId xmlns:a16="http://schemas.microsoft.com/office/drawing/2014/main" id="{1EF86223-594F-4CC2-8E15-C5D4707F8FE3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6286500" y="6427214"/>
            <a:ext cx="2759642" cy="45719"/>
          </a:xfrm>
          <a:prstGeom prst="ellipse">
            <a:avLst/>
          </a:prstGeom>
          <a:solidFill>
            <a:srgbClr val="0293B8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4ABC3D8D-3DDA-42A5-AF31-9C008BB42B74}"/>
              </a:ext>
            </a:extLst>
          </p:cNvPr>
          <p:cNvCxnSpPr>
            <a:cxnSpLocks/>
          </p:cNvCxnSpPr>
          <p:nvPr userDrawn="1"/>
        </p:nvCxnSpPr>
        <p:spPr>
          <a:xfrm>
            <a:off x="30336" y="475271"/>
            <a:ext cx="9113664" cy="0"/>
          </a:xfrm>
          <a:prstGeom prst="line">
            <a:avLst/>
          </a:prstGeom>
          <a:ln w="28575">
            <a:solidFill>
              <a:srgbClr val="0293B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燕尾形 16">
            <a:extLst>
              <a:ext uri="{FF2B5EF4-FFF2-40B4-BE49-F238E27FC236}">
                <a16:creationId xmlns:a16="http://schemas.microsoft.com/office/drawing/2014/main" id="{A91E8CED-F193-478D-9B6E-D8607DC7D7B2}"/>
              </a:ext>
            </a:extLst>
          </p:cNvPr>
          <p:cNvSpPr/>
          <p:nvPr userDrawn="1"/>
        </p:nvSpPr>
        <p:spPr>
          <a:xfrm>
            <a:off x="2366957" y="-2421"/>
            <a:ext cx="509912" cy="496197"/>
          </a:xfrm>
          <a:prstGeom prst="chevron">
            <a:avLst/>
          </a:prstGeom>
          <a:solidFill>
            <a:srgbClr val="0293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800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235F13E-C386-47E8-9846-CC5F6E9A12F9}"/>
              </a:ext>
            </a:extLst>
          </p:cNvPr>
          <p:cNvSpPr txBox="1"/>
          <p:nvPr/>
        </p:nvSpPr>
        <p:spPr>
          <a:xfrm>
            <a:off x="-2121570" y="6447044"/>
            <a:ext cx="11161240" cy="4033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5000"/>
              </a:lnSpc>
            </a:pPr>
            <a:r>
              <a:rPr lang="zh-CN" altLang="en-US" sz="1800" b="1" dirty="0">
                <a:solidFill>
                  <a:srgbClr val="40404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航空基础学院数学教研室</a:t>
            </a:r>
          </a:p>
        </p:txBody>
      </p:sp>
      <p:sp>
        <p:nvSpPr>
          <p:cNvPr id="10" name="燕尾形 16">
            <a:extLst>
              <a:ext uri="{FF2B5EF4-FFF2-40B4-BE49-F238E27FC236}">
                <a16:creationId xmlns:a16="http://schemas.microsoft.com/office/drawing/2014/main" id="{49DD24C2-B807-4A6B-90A3-45C6D574A779}"/>
              </a:ext>
            </a:extLst>
          </p:cNvPr>
          <p:cNvSpPr/>
          <p:nvPr userDrawn="1"/>
        </p:nvSpPr>
        <p:spPr>
          <a:xfrm>
            <a:off x="2679861" y="-8012"/>
            <a:ext cx="509912" cy="477713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800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692B5AC-ED1F-4148-BE33-23CE7FE2F931}"/>
              </a:ext>
            </a:extLst>
          </p:cNvPr>
          <p:cNvSpPr txBox="1"/>
          <p:nvPr userDrawn="1"/>
        </p:nvSpPr>
        <p:spPr>
          <a:xfrm>
            <a:off x="5741377" y="48998"/>
            <a:ext cx="3399091" cy="4033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5000"/>
              </a:lnSpc>
            </a:pPr>
            <a:r>
              <a:rPr lang="zh-CN" altLang="en-US" sz="1800" b="1">
                <a:solidFill>
                  <a:srgbClr val="40404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第</a:t>
            </a:r>
            <a:r>
              <a:rPr lang="en-US" altLang="zh-CN" sz="1800" b="1">
                <a:solidFill>
                  <a:srgbClr val="40404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12</a:t>
            </a:r>
            <a:r>
              <a:rPr lang="zh-CN" altLang="en-US" sz="1800" b="1">
                <a:solidFill>
                  <a:srgbClr val="40404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章  现代优化算法</a:t>
            </a:r>
            <a:endParaRPr lang="zh-CN" altLang="en-US" sz="1800" b="1" dirty="0">
              <a:solidFill>
                <a:srgbClr val="404040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35E2CC82-59A9-4C6E-BC38-8A42E3210C93}"/>
              </a:ext>
            </a:extLst>
          </p:cNvPr>
          <p:cNvSpPr/>
          <p:nvPr userDrawn="1"/>
        </p:nvSpPr>
        <p:spPr>
          <a:xfrm>
            <a:off x="6217920" y="6483096"/>
            <a:ext cx="2926080" cy="3749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TextBox 15">
            <a:extLst>
              <a:ext uri="{FF2B5EF4-FFF2-40B4-BE49-F238E27FC236}">
                <a16:creationId xmlns:a16="http://schemas.microsoft.com/office/drawing/2014/main" id="{FD5F623E-C890-4BFF-A391-19C23CB60900}"/>
              </a:ext>
            </a:extLst>
          </p:cNvPr>
          <p:cNvSpPr txBox="1"/>
          <p:nvPr userDrawn="1"/>
        </p:nvSpPr>
        <p:spPr>
          <a:xfrm>
            <a:off x="7937492" y="6472889"/>
            <a:ext cx="1072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zh-CN" alt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fld id="{2EEF1883-7A0E-4F66-9932-E581691AD397}" type="slidenum">
              <a:rPr lang="zh-CN" altLang="en-US" sz="200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pPr algn="ctr"/>
              <a:t>‹#›</a:t>
            </a:fld>
            <a:r>
              <a:rPr lang="zh-CN" alt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页</a:t>
            </a:r>
            <a:endParaRPr lang="zh-CN" altLang="en-US" sz="1600" b="0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045233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16" r:id="rId2"/>
    <p:sldLayoutId id="2147483717" r:id="rId3"/>
    <p:sldLayoutId id="2147483740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19" userDrawn="1">
          <p15:clr>
            <a:srgbClr val="F26B43"/>
          </p15:clr>
        </p15:guide>
        <p15:guide id="2" pos="2880" userDrawn="1">
          <p15:clr>
            <a:srgbClr val="F26B43"/>
          </p15:clr>
        </p15:guide>
        <p15:guide id="3" pos="311" userDrawn="1">
          <p15:clr>
            <a:srgbClr val="F26B43"/>
          </p15:clr>
        </p15:guide>
        <p15:guide id="4" pos="5449" userDrawn="1">
          <p15:clr>
            <a:srgbClr val="F26B43"/>
          </p15:clr>
        </p15:guide>
        <p15:guide id="5" orient="horz" pos="640" userDrawn="1">
          <p15:clr>
            <a:srgbClr val="F26B43"/>
          </p15:clr>
        </p15:guide>
        <p15:guide id="6" orient="horz" pos="731" userDrawn="1">
          <p15:clr>
            <a:srgbClr val="F26B43"/>
          </p15:clr>
        </p15:guide>
        <p15:guide id="7" orient="horz" pos="3929" userDrawn="1">
          <p15:clr>
            <a:srgbClr val="F26B43"/>
          </p15:clr>
        </p15:guide>
        <p15:guide id="8" orient="horz" pos="4020" userDrawn="1">
          <p15:clr>
            <a:srgbClr val="F26B43"/>
          </p15:clr>
        </p15:guide>
        <p15:guide id="9" pos="2030" userDrawn="1">
          <p15:clr>
            <a:srgbClr val="F26B43"/>
          </p15:clr>
        </p15:guide>
        <p15:guide id="10" pos="3731" userDrawn="1">
          <p15:clr>
            <a:srgbClr val="F26B43"/>
          </p15:clr>
        </p15:guide>
        <p15:guide id="11" pos="380" userDrawn="1">
          <p15:clr>
            <a:srgbClr val="F26B43"/>
          </p15:clr>
        </p15:guide>
        <p15:guide id="12" pos="538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package" Target="../embeddings/Microsoft_Word_Document6.docx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package" Target="../embeddings/Microsoft_Word_Document7.docx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package" Target="../embeddings/Microsoft_Word_Document8.docx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package" Target="../embeddings/Microsoft_Word_Document9.docx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package" Target="../embeddings/Microsoft_Word_Document10.docx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package" Target="../embeddings/Microsoft_Word_Document11.docx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package" Target="../embeddings/Microsoft_Word_Document12.docx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package" Target="../embeddings/Microsoft_Word_Document13.docx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package" Target="../embeddings/Microsoft_Word_Document14.docx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package" Target="../embeddings/Microsoft_Word_Document15.docx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package" Target="../embeddings/Microsoft_Word_Document16.docx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package" Target="../embeddings/Microsoft_Word_Document17.docx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package" Target="../embeddings/Microsoft_Word_Document18.docx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package" Target="../embeddings/Microsoft_Word_Document19.docx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package" Target="../embeddings/Microsoft_Word_Document20.docx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package" Target="../embeddings/Microsoft_Word_Document21.docx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package" Target="../embeddings/Microsoft_Word_Document22.docx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package" Target="../embeddings/Microsoft_Word_Document23.docx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package" Target="../embeddings/Microsoft_Word_Document24.docx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package" Target="../embeddings/Microsoft_Word_Document25.docx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package" Target="../embeddings/Microsoft_Word_Document.docx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package" Target="../embeddings/Microsoft_Word_Document26.docx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package" Target="../embeddings/Microsoft_Word_Document27.docx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package" Target="../embeddings/Microsoft_Word_Document28.docx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package" Target="../embeddings/Microsoft_Word_Document29.docx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package" Target="../embeddings/Microsoft_Word_Document30.docx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package" Target="../embeddings/Microsoft_Word_Document31.docx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package" Target="../embeddings/Microsoft_Word_Document32.docx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package" Target="../embeddings/Microsoft_Word_Document1.docx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package" Target="../embeddings/Microsoft_Word_Document33.docx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package" Target="../embeddings/Microsoft_Word_Document34.docx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package" Target="../embeddings/Microsoft_Word_Document35.docx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package" Target="../embeddings/Microsoft_Word_Document36.docx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package" Target="../embeddings/Microsoft_Word_Document37.docx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package" Target="../embeddings/Microsoft_Word_Document38.docx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package" Target="../embeddings/Microsoft_Word_Document39.docx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package" Target="../embeddings/Microsoft_Word_Document40.docx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package" Target="../embeddings/Microsoft_Word_Document41.docx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package" Target="../embeddings/Microsoft_Word_Document2.docx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package" Target="../embeddings/Microsoft_Word_Document42.docx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package" Target="../embeddings/Microsoft_Word_Document43.docx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package" Target="../embeddings/Microsoft_Word_Document44.docx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package" Target="../embeddings/Microsoft_Word_Document45.docx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package" Target="../embeddings/Microsoft_Word_Document46.docx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package" Target="../embeddings/Microsoft_Word_Document47.docx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package" Target="../embeddings/Microsoft_Word_Document3.docx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package" Target="../embeddings/Microsoft_Word_Document48.docx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package" Target="../embeddings/Microsoft_Word_Document49.docx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2" Type="http://schemas.openxmlformats.org/officeDocument/2006/relationships/package" Target="../embeddings/Microsoft_Word_Document50.docx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package" Target="../embeddings/Microsoft_Word_Document51.docx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package" Target="../embeddings/Microsoft_Word_Document52.docx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2" Type="http://schemas.openxmlformats.org/officeDocument/2006/relationships/package" Target="../embeddings/Microsoft_Word_Document53.docx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package" Target="../embeddings/Microsoft_Word_Document54.docx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2" Type="http://schemas.openxmlformats.org/officeDocument/2006/relationships/package" Target="../embeddings/Microsoft_Word_Document55.docx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2" Type="http://schemas.openxmlformats.org/officeDocument/2006/relationships/package" Target="../embeddings/Microsoft_Word_Document56.docx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package" Target="../embeddings/Microsoft_Word_Document57.docx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package" Target="../embeddings/Microsoft_Word_Document58.docx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2" Type="http://schemas.openxmlformats.org/officeDocument/2006/relationships/package" Target="../embeddings/Microsoft_Word_Document59.docx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emf"/><Relationship Id="rId2" Type="http://schemas.openxmlformats.org/officeDocument/2006/relationships/package" Target="../embeddings/Microsoft_Word_Document60.docx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emf"/><Relationship Id="rId2" Type="http://schemas.openxmlformats.org/officeDocument/2006/relationships/package" Target="../embeddings/Microsoft_Word_Document61.docx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package" Target="../embeddings/Microsoft_Word_Document4.docx"/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emf"/><Relationship Id="rId2" Type="http://schemas.openxmlformats.org/officeDocument/2006/relationships/package" Target="../embeddings/Microsoft_Word_Document62.docx"/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emf"/><Relationship Id="rId2" Type="http://schemas.openxmlformats.org/officeDocument/2006/relationships/package" Target="../embeddings/Microsoft_Word_Document63.docx"/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emf"/><Relationship Id="rId2" Type="http://schemas.openxmlformats.org/officeDocument/2006/relationships/package" Target="../embeddings/Microsoft_Word_Document64.docx"/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emf"/><Relationship Id="rId2" Type="http://schemas.openxmlformats.org/officeDocument/2006/relationships/package" Target="../embeddings/Microsoft_Word_Document65.docx"/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emf"/><Relationship Id="rId2" Type="http://schemas.openxmlformats.org/officeDocument/2006/relationships/package" Target="../embeddings/Microsoft_Word_Document66.docx"/><Relationship Id="rId1" Type="http://schemas.openxmlformats.org/officeDocument/2006/relationships/slideLayout" Target="../slideLayouts/slideLayout4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package" Target="../embeddings/Microsoft_Word_Document67.docx"/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emf"/><Relationship Id="rId2" Type="http://schemas.openxmlformats.org/officeDocument/2006/relationships/package" Target="../embeddings/Microsoft_Word_Document68.docx"/><Relationship Id="rId1" Type="http://schemas.openxmlformats.org/officeDocument/2006/relationships/slideLayout" Target="../slideLayouts/slideLayout4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package" Target="../embeddings/Microsoft_Word_Document5.docx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39">
            <a:extLst>
              <a:ext uri="{FF2B5EF4-FFF2-40B4-BE49-F238E27FC236}">
                <a16:creationId xmlns:a16="http://schemas.microsoft.com/office/drawing/2014/main" id="{09073DB5-2152-4F2C-8FE7-11699B4E67A9}"/>
              </a:ext>
            </a:extLst>
          </p:cNvPr>
          <p:cNvSpPr txBox="1"/>
          <p:nvPr/>
        </p:nvSpPr>
        <p:spPr>
          <a:xfrm>
            <a:off x="1575169" y="1478417"/>
            <a:ext cx="2262123" cy="923314"/>
          </a:xfrm>
          <a:prstGeom prst="rect">
            <a:avLst/>
          </a:prstGeom>
          <a:noFill/>
        </p:spPr>
        <p:txBody>
          <a:bodyPr wrap="none" lIns="91423" tIns="45712" rIns="91423" bIns="45712" rtlCol="0">
            <a:spAutoFit/>
          </a:bodyPr>
          <a:lstStyle/>
          <a:p>
            <a:r>
              <a:rPr lang="zh-CN" altLang="en-US" sz="5400">
                <a:solidFill>
                  <a:srgbClr val="4472C4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第</a:t>
            </a:r>
            <a:r>
              <a:rPr lang="en-US" altLang="zh-CN" sz="5400">
                <a:solidFill>
                  <a:srgbClr val="4472C4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12</a:t>
            </a:r>
            <a:r>
              <a:rPr lang="zh-CN" altLang="en-US" sz="5400">
                <a:solidFill>
                  <a:srgbClr val="4472C4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章</a:t>
            </a:r>
            <a:endParaRPr lang="zh-CN" altLang="en-US" sz="5400" dirty="0">
              <a:solidFill>
                <a:srgbClr val="4472C4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1DC2954-D90A-460B-8EE6-0E8298F94365}"/>
              </a:ext>
            </a:extLst>
          </p:cNvPr>
          <p:cNvSpPr/>
          <p:nvPr/>
        </p:nvSpPr>
        <p:spPr>
          <a:xfrm>
            <a:off x="992235" y="2719977"/>
            <a:ext cx="3724062" cy="800203"/>
          </a:xfrm>
          <a:prstGeom prst="rect">
            <a:avLst/>
          </a:prstGeom>
          <a:noFill/>
          <a:ln>
            <a:noFill/>
          </a:ln>
          <a:effectLst>
            <a:glow rad="1905000">
              <a:srgbClr val="F14124">
                <a:alpha val="40000"/>
              </a:srgbClr>
            </a:glow>
            <a:softEdge rad="1270000"/>
          </a:effectLst>
        </p:spPr>
        <p:txBody>
          <a:bodyPr wrap="none" lIns="91423" tIns="45712" rIns="91423" bIns="45712">
            <a:spAutoFit/>
          </a:bodyPr>
          <a:lstStyle/>
          <a:p>
            <a:pPr algn="ctr"/>
            <a:r>
              <a:rPr lang="zh-CN" altLang="en-US" sz="4600" b="1">
                <a:solidFill>
                  <a:srgbClr val="4472C4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现代优化算法</a:t>
            </a:r>
            <a:endParaRPr lang="zh-CN" altLang="en-US" sz="4600" b="1" dirty="0">
              <a:solidFill>
                <a:srgbClr val="4472C4"/>
              </a:solidFill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9720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3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70" accel="100000" fill="hold">
                                          <p:stCondLst>
                                            <p:cond delay="63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00"/>
                            </p:stCondLst>
                            <p:childTnLst>
                              <p:par>
                                <p:cTn id="12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27159382"/>
              </p:ext>
            </p:extLst>
          </p:nvPr>
        </p:nvGraphicFramePr>
        <p:xfrm>
          <a:off x="531813" y="804863"/>
          <a:ext cx="7861300" cy="4354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518491" progId="Word.Document.12">
                  <p:embed/>
                </p:oleObj>
              </mc:Choice>
              <mc:Fallback>
                <p:oleObj name="Document" r:id="rId2" imgW="8129635" imgH="4518491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43545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9236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80194490"/>
              </p:ext>
            </p:extLst>
          </p:nvPr>
        </p:nvGraphicFramePr>
        <p:xfrm>
          <a:off x="531813" y="804863"/>
          <a:ext cx="7861300" cy="3316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437497" progId="Word.Document.12">
                  <p:embed/>
                </p:oleObj>
              </mc:Choice>
              <mc:Fallback>
                <p:oleObj name="Document" r:id="rId2" imgW="8129635" imgH="3437497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33162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60934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89091540"/>
              </p:ext>
            </p:extLst>
          </p:nvPr>
        </p:nvGraphicFramePr>
        <p:xfrm>
          <a:off x="531813" y="804863"/>
          <a:ext cx="7861300" cy="4764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934535" progId="Word.Document.12">
                  <p:embed/>
                </p:oleObj>
              </mc:Choice>
              <mc:Fallback>
                <p:oleObj name="Document" r:id="rId2" imgW="8129635" imgH="493453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4764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44453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60796343"/>
              </p:ext>
            </p:extLst>
          </p:nvPr>
        </p:nvGraphicFramePr>
        <p:xfrm>
          <a:off x="531813" y="804863"/>
          <a:ext cx="7861300" cy="4695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860691" progId="Word.Document.12">
                  <p:embed/>
                </p:oleObj>
              </mc:Choice>
              <mc:Fallback>
                <p:oleObj name="Document" r:id="rId2" imgW="8129635" imgH="4860691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4695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85312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99111419"/>
              </p:ext>
            </p:extLst>
          </p:nvPr>
        </p:nvGraphicFramePr>
        <p:xfrm>
          <a:off x="531813" y="804863"/>
          <a:ext cx="7861300" cy="4764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435228" progId="Word.Document.12">
                  <p:embed/>
                </p:oleObj>
              </mc:Choice>
              <mc:Fallback>
                <p:oleObj name="Document" r:id="rId2" imgW="8129635" imgH="5435228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4764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77362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98990090"/>
              </p:ext>
            </p:extLst>
          </p:nvPr>
        </p:nvGraphicFramePr>
        <p:xfrm>
          <a:off x="531813" y="804863"/>
          <a:ext cx="7861300" cy="4832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999013" progId="Word.Document.12">
                  <p:embed/>
                </p:oleObj>
              </mc:Choice>
              <mc:Fallback>
                <p:oleObj name="Document" r:id="rId2" imgW="8129635" imgH="4999013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4832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04592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63460037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5996" progId="Word.Document.12">
                  <p:embed/>
                </p:oleObj>
              </mc:Choice>
              <mc:Fallback>
                <p:oleObj name="Document" r:id="rId2" imgW="8129635" imgH="2925996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51691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25480870"/>
              </p:ext>
            </p:extLst>
          </p:nvPr>
        </p:nvGraphicFramePr>
        <p:xfrm>
          <a:off x="545260" y="683840"/>
          <a:ext cx="7861300" cy="5991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6210763" progId="Word.Document.12">
                  <p:embed/>
                </p:oleObj>
              </mc:Choice>
              <mc:Fallback>
                <p:oleObj name="Document" r:id="rId2" imgW="8129635" imgH="6210763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45260" y="683840"/>
                        <a:ext cx="7861300" cy="5991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40306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99587530"/>
              </p:ext>
            </p:extLst>
          </p:nvPr>
        </p:nvGraphicFramePr>
        <p:xfrm>
          <a:off x="531813" y="804863"/>
          <a:ext cx="7861300" cy="6032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6249306" progId="Word.Document.12">
                  <p:embed/>
                </p:oleObj>
              </mc:Choice>
              <mc:Fallback>
                <p:oleObj name="Document" r:id="rId2" imgW="8129635" imgH="6249306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6032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87133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87073083"/>
              </p:ext>
            </p:extLst>
          </p:nvPr>
        </p:nvGraphicFramePr>
        <p:xfrm>
          <a:off x="531813" y="804863"/>
          <a:ext cx="7861300" cy="3684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824724" progId="Word.Document.12">
                  <p:embed/>
                </p:oleObj>
              </mc:Choice>
              <mc:Fallback>
                <p:oleObj name="Document" r:id="rId2" imgW="8129635" imgH="382472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3684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37719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>
            <a:extLst>
              <a:ext uri="{FF2B5EF4-FFF2-40B4-BE49-F238E27FC236}">
                <a16:creationId xmlns:a16="http://schemas.microsoft.com/office/drawing/2014/main" id="{5308C7BE-2642-4736-9E33-AF112EB4DA35}"/>
              </a:ext>
            </a:extLst>
          </p:cNvPr>
          <p:cNvSpPr/>
          <p:nvPr/>
        </p:nvSpPr>
        <p:spPr>
          <a:xfrm>
            <a:off x="3858789" y="1260414"/>
            <a:ext cx="4035079" cy="6771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800" b="1" dirty="0">
                <a:solidFill>
                  <a:srgbClr val="07499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 </a:t>
            </a:r>
            <a:r>
              <a:rPr lang="en-US" altLang="zh-CN" sz="3800" b="1" dirty="0">
                <a:solidFill>
                  <a:srgbClr val="07499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</a:p>
        </p:txBody>
      </p:sp>
      <p:sp>
        <p:nvSpPr>
          <p:cNvPr id="25" name="标题层">
            <a:extLst>
              <a:ext uri="{FF2B5EF4-FFF2-40B4-BE49-F238E27FC236}">
                <a16:creationId xmlns:a16="http://schemas.microsoft.com/office/drawing/2014/main" id="{289EE185-15D4-49EA-AEB9-3FFA96A3DE44}"/>
              </a:ext>
            </a:extLst>
          </p:cNvPr>
          <p:cNvSpPr txBox="1"/>
          <p:nvPr/>
        </p:nvSpPr>
        <p:spPr bwMode="auto">
          <a:xfrm>
            <a:off x="3599648" y="2185661"/>
            <a:ext cx="799176" cy="677084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3600" kern="0" dirty="0">
                <a:solidFill>
                  <a:srgbClr val="595959"/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01</a:t>
            </a:r>
            <a:endParaRPr lang="zh-CN" altLang="en-US" sz="3600" kern="0" dirty="0">
              <a:solidFill>
                <a:srgbClr val="595959"/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718FAC01-9E0B-4A9C-89F8-46B2593347C3}"/>
              </a:ext>
            </a:extLst>
          </p:cNvPr>
          <p:cNvCxnSpPr/>
          <p:nvPr/>
        </p:nvCxnSpPr>
        <p:spPr>
          <a:xfrm>
            <a:off x="4478620" y="2256262"/>
            <a:ext cx="0" cy="556586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27" name="标题层">
            <a:extLst>
              <a:ext uri="{FF2B5EF4-FFF2-40B4-BE49-F238E27FC236}">
                <a16:creationId xmlns:a16="http://schemas.microsoft.com/office/drawing/2014/main" id="{51938E92-37AE-4E13-A2FF-6393A85AC71B}"/>
              </a:ext>
            </a:extLst>
          </p:cNvPr>
          <p:cNvSpPr txBox="1"/>
          <p:nvPr/>
        </p:nvSpPr>
        <p:spPr bwMode="auto">
          <a:xfrm>
            <a:off x="4569888" y="2185661"/>
            <a:ext cx="7054567" cy="677084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140">
              <a:defRPr/>
            </a:pPr>
            <a:r>
              <a:rPr lang="zh-CN" altLang="en-US" sz="3600" b="1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模拟退火算法</a:t>
            </a:r>
            <a:endParaRPr lang="zh-CN" altLang="en-US" sz="3600" b="1" dirty="0">
              <a:solidFill>
                <a:srgbClr val="59595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9" name="标题层">
            <a:extLst>
              <a:ext uri="{FF2B5EF4-FFF2-40B4-BE49-F238E27FC236}">
                <a16:creationId xmlns:a16="http://schemas.microsoft.com/office/drawing/2014/main" id="{69F96B8F-7F7E-458C-9521-1895BE024912}"/>
              </a:ext>
            </a:extLst>
          </p:cNvPr>
          <p:cNvSpPr txBox="1"/>
          <p:nvPr/>
        </p:nvSpPr>
        <p:spPr bwMode="auto">
          <a:xfrm>
            <a:off x="3607670" y="3151724"/>
            <a:ext cx="799176" cy="677084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3600" kern="0" dirty="0">
                <a:solidFill>
                  <a:srgbClr val="595959"/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02</a:t>
            </a:r>
            <a:endParaRPr lang="zh-CN" altLang="en-US" sz="3600" kern="0" dirty="0">
              <a:solidFill>
                <a:srgbClr val="595959"/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0DEC1C30-64E8-4FC7-82F8-9072EBE9B3F8}"/>
              </a:ext>
            </a:extLst>
          </p:cNvPr>
          <p:cNvCxnSpPr/>
          <p:nvPr/>
        </p:nvCxnSpPr>
        <p:spPr>
          <a:xfrm>
            <a:off x="4486642" y="3222325"/>
            <a:ext cx="0" cy="556586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39" name="标题层">
            <a:extLst>
              <a:ext uri="{FF2B5EF4-FFF2-40B4-BE49-F238E27FC236}">
                <a16:creationId xmlns:a16="http://schemas.microsoft.com/office/drawing/2014/main" id="{0DABE6CB-D4FC-4026-ADC9-2F5F9B8AE2CA}"/>
              </a:ext>
            </a:extLst>
          </p:cNvPr>
          <p:cNvSpPr txBox="1"/>
          <p:nvPr/>
        </p:nvSpPr>
        <p:spPr bwMode="auto">
          <a:xfrm>
            <a:off x="4577910" y="3151724"/>
            <a:ext cx="4666951" cy="677084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140">
              <a:defRPr/>
            </a:pPr>
            <a:r>
              <a:rPr lang="zh-CN" altLang="en-US" sz="3600" b="1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遗传算法</a:t>
            </a:r>
            <a:endParaRPr lang="zh-CN" altLang="en-US" sz="3600" b="1" dirty="0">
              <a:solidFill>
                <a:srgbClr val="59595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标题层">
            <a:extLst>
              <a:ext uri="{FF2B5EF4-FFF2-40B4-BE49-F238E27FC236}">
                <a16:creationId xmlns:a16="http://schemas.microsoft.com/office/drawing/2014/main" id="{5A9FEC25-0A79-45F7-923F-93795BA6D34E}"/>
              </a:ext>
            </a:extLst>
          </p:cNvPr>
          <p:cNvSpPr txBox="1"/>
          <p:nvPr/>
        </p:nvSpPr>
        <p:spPr bwMode="auto">
          <a:xfrm>
            <a:off x="3609298" y="4122275"/>
            <a:ext cx="799176" cy="677084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3600" kern="0" dirty="0">
                <a:solidFill>
                  <a:srgbClr val="595959"/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03</a:t>
            </a:r>
            <a:endParaRPr lang="zh-CN" altLang="en-US" sz="3600" kern="0" dirty="0">
              <a:solidFill>
                <a:srgbClr val="595959"/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E40333FD-AA1A-4909-AB9B-8A573DD162F0}"/>
              </a:ext>
            </a:extLst>
          </p:cNvPr>
          <p:cNvCxnSpPr/>
          <p:nvPr/>
        </p:nvCxnSpPr>
        <p:spPr>
          <a:xfrm>
            <a:off x="4488270" y="4192876"/>
            <a:ext cx="0" cy="556586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11" name="标题层">
            <a:extLst>
              <a:ext uri="{FF2B5EF4-FFF2-40B4-BE49-F238E27FC236}">
                <a16:creationId xmlns:a16="http://schemas.microsoft.com/office/drawing/2014/main" id="{27705A23-6A90-4D49-A7D8-B4838740F1E6}"/>
              </a:ext>
            </a:extLst>
          </p:cNvPr>
          <p:cNvSpPr txBox="1"/>
          <p:nvPr/>
        </p:nvSpPr>
        <p:spPr bwMode="auto">
          <a:xfrm>
            <a:off x="4579538" y="4122275"/>
            <a:ext cx="4666951" cy="677084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140">
              <a:defRPr/>
            </a:pPr>
            <a:r>
              <a:rPr lang="zh-CN" altLang="en-US" sz="3600" b="1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改进的遗传算法</a:t>
            </a:r>
            <a:endParaRPr lang="zh-CN" altLang="en-US" sz="3600" b="1" dirty="0">
              <a:solidFill>
                <a:srgbClr val="59595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" name="标题层">
            <a:extLst>
              <a:ext uri="{FF2B5EF4-FFF2-40B4-BE49-F238E27FC236}">
                <a16:creationId xmlns:a16="http://schemas.microsoft.com/office/drawing/2014/main" id="{FFF521AE-FEB0-4901-AC67-B778052BCDF1}"/>
              </a:ext>
            </a:extLst>
          </p:cNvPr>
          <p:cNvSpPr txBox="1"/>
          <p:nvPr/>
        </p:nvSpPr>
        <p:spPr bwMode="auto">
          <a:xfrm>
            <a:off x="3613781" y="5027707"/>
            <a:ext cx="799176" cy="677084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3600" kern="0" dirty="0">
                <a:solidFill>
                  <a:srgbClr val="595959"/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04</a:t>
            </a:r>
            <a:endParaRPr lang="zh-CN" altLang="en-US" sz="3600" kern="0" dirty="0">
              <a:solidFill>
                <a:srgbClr val="595959"/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68FB52F2-5A68-45AF-AFAF-E4D38BE15F2C}"/>
              </a:ext>
            </a:extLst>
          </p:cNvPr>
          <p:cNvCxnSpPr/>
          <p:nvPr/>
        </p:nvCxnSpPr>
        <p:spPr>
          <a:xfrm>
            <a:off x="4492753" y="5098308"/>
            <a:ext cx="0" cy="556586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14" name="标题层">
            <a:extLst>
              <a:ext uri="{FF2B5EF4-FFF2-40B4-BE49-F238E27FC236}">
                <a16:creationId xmlns:a16="http://schemas.microsoft.com/office/drawing/2014/main" id="{40D26C12-7B68-48D0-9852-23A7B47E7FAD}"/>
              </a:ext>
            </a:extLst>
          </p:cNvPr>
          <p:cNvSpPr txBox="1"/>
          <p:nvPr/>
        </p:nvSpPr>
        <p:spPr bwMode="auto">
          <a:xfrm>
            <a:off x="4584021" y="5027707"/>
            <a:ext cx="4666951" cy="677084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140">
              <a:defRPr/>
            </a:pPr>
            <a:r>
              <a:rPr lang="en-US" altLang="zh-CN" sz="3600" b="1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Matlab</a:t>
            </a:r>
            <a:r>
              <a:rPr lang="zh-CN" altLang="en-US" sz="3600" b="1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遗传算法函数</a:t>
            </a:r>
            <a:endParaRPr lang="en-US" altLang="zh-CN" sz="3600" b="1">
              <a:solidFill>
                <a:srgbClr val="595959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97071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950"/>
                            </p:stCondLst>
                            <p:childTnLst>
                              <p:par>
                                <p:cTn id="13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6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6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50"/>
                            </p:stCondLst>
                            <p:childTnLst>
                              <p:par>
                                <p:cTn id="19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4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4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4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4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950"/>
                            </p:stCondLst>
                            <p:childTnLst>
                              <p:par>
                                <p:cTn id="28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6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6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6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50"/>
                            </p:stCondLst>
                            <p:childTnLst>
                              <p:par>
                                <p:cTn id="34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4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4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4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4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950"/>
                            </p:stCondLst>
                            <p:childTnLst>
                              <p:par>
                                <p:cTn id="43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6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6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6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550"/>
                            </p:stCondLst>
                            <p:childTnLst>
                              <p:par>
                                <p:cTn id="49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4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4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3950"/>
                            </p:stCondLst>
                            <p:childTnLst>
                              <p:par>
                                <p:cTn id="58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6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6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6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4550"/>
                            </p:stCondLst>
                            <p:childTnLst>
                              <p:par>
                                <p:cTn id="64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4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4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4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4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7" grpId="0"/>
      <p:bldP spid="29" grpId="0"/>
      <p:bldP spid="39" grpId="0"/>
      <p:bldP spid="9" grpId="0"/>
      <p:bldP spid="11" grpId="0"/>
      <p:bldP spid="12" grpId="0"/>
      <p:bldP spid="1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51078443"/>
              </p:ext>
            </p:extLst>
          </p:nvPr>
        </p:nvGraphicFramePr>
        <p:xfrm>
          <a:off x="531813" y="804863"/>
          <a:ext cx="7861300" cy="2825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5996" progId="Word.Document.12">
                  <p:embed/>
                </p:oleObj>
              </mc:Choice>
              <mc:Fallback>
                <p:oleObj name="Document" r:id="rId2" imgW="8129635" imgH="2925996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25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33358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39873454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5996" progId="Word.Document.12">
                  <p:embed/>
                </p:oleObj>
              </mc:Choice>
              <mc:Fallback>
                <p:oleObj name="Document" r:id="rId2" imgW="8129635" imgH="2925996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69976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3DF7DC0-9AEC-4FC3-AD92-1B7907AC0806}"/>
              </a:ext>
            </a:extLst>
          </p:cNvPr>
          <p:cNvSpPr txBox="1"/>
          <p:nvPr/>
        </p:nvSpPr>
        <p:spPr>
          <a:xfrm>
            <a:off x="384870" y="574120"/>
            <a:ext cx="631683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200" b="1">
                <a:solidFill>
                  <a:srgbClr val="319095"/>
                </a:solidFill>
              </a:rPr>
              <a:t>12.1.2 </a:t>
            </a:r>
            <a:r>
              <a:rPr lang="zh-CN" altLang="en-US" sz="4200" b="1">
                <a:solidFill>
                  <a:srgbClr val="319095"/>
                </a:solidFill>
              </a:rPr>
              <a:t>应用举例</a:t>
            </a:r>
            <a:endParaRPr lang="zh-CN" altLang="en-US" sz="4200" b="1" dirty="0">
              <a:solidFill>
                <a:srgbClr val="319095"/>
              </a:solidFill>
            </a:endParaRPr>
          </a:p>
        </p:txBody>
      </p:sp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41766465"/>
              </p:ext>
            </p:extLst>
          </p:nvPr>
        </p:nvGraphicFramePr>
        <p:xfrm>
          <a:off x="490538" y="1501775"/>
          <a:ext cx="8189912" cy="1514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1512167" progId="Word.Document.12">
                  <p:embed/>
                </p:oleObj>
              </mc:Choice>
              <mc:Fallback>
                <p:oleObj name="Document" r:id="rId2" imgW="8153322" imgH="1512167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90538" y="1501775"/>
                        <a:ext cx="8189912" cy="1514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93844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25212029"/>
              </p:ext>
            </p:extLst>
          </p:nvPr>
        </p:nvGraphicFramePr>
        <p:xfrm>
          <a:off x="531813" y="804863"/>
          <a:ext cx="7861300" cy="6210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6435535" progId="Word.Document.12">
                  <p:embed/>
                </p:oleObj>
              </mc:Choice>
              <mc:Fallback>
                <p:oleObj name="Document" r:id="rId2" imgW="8129635" imgH="643553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6210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36725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69026087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5996" progId="Word.Document.12">
                  <p:embed/>
                </p:oleObj>
              </mc:Choice>
              <mc:Fallback>
                <p:oleObj name="Document" r:id="rId2" imgW="8129635" imgH="2925996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83358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38204486"/>
              </p:ext>
            </p:extLst>
          </p:nvPr>
        </p:nvGraphicFramePr>
        <p:xfrm>
          <a:off x="531813" y="804863"/>
          <a:ext cx="7861300" cy="3713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850299" progId="Word.Document.12">
                  <p:embed/>
                </p:oleObj>
              </mc:Choice>
              <mc:Fallback>
                <p:oleObj name="Document" r:id="rId2" imgW="8129635" imgH="3850299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37131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56624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21686405"/>
              </p:ext>
            </p:extLst>
          </p:nvPr>
        </p:nvGraphicFramePr>
        <p:xfrm>
          <a:off x="531813" y="804863"/>
          <a:ext cx="7861300" cy="4695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860691" progId="Word.Document.12">
                  <p:embed/>
                </p:oleObj>
              </mc:Choice>
              <mc:Fallback>
                <p:oleObj name="Document" r:id="rId2" imgW="8129635" imgH="4860691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4695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40725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06181244"/>
              </p:ext>
            </p:extLst>
          </p:nvPr>
        </p:nvGraphicFramePr>
        <p:xfrm>
          <a:off x="531813" y="804863"/>
          <a:ext cx="7861300" cy="3467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591307" progId="Word.Document.12">
                  <p:embed/>
                </p:oleObj>
              </mc:Choice>
              <mc:Fallback>
                <p:oleObj name="Document" r:id="rId2" imgW="8129635" imgH="3591307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3467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99759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42936798"/>
              </p:ext>
            </p:extLst>
          </p:nvPr>
        </p:nvGraphicFramePr>
        <p:xfrm>
          <a:off x="531813" y="804863"/>
          <a:ext cx="7861300" cy="5064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37152" imgH="4343505" progId="Word.Document.12">
                  <p:embed/>
                </p:oleObj>
              </mc:Choice>
              <mc:Fallback>
                <p:oleObj name="Document" r:id="rId2" imgW="8137152" imgH="434350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5064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13051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07403804"/>
              </p:ext>
            </p:extLst>
          </p:nvPr>
        </p:nvGraphicFramePr>
        <p:xfrm>
          <a:off x="531813" y="804863"/>
          <a:ext cx="7861300" cy="3084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200838" progId="Word.Document.12">
                  <p:embed/>
                </p:oleObj>
              </mc:Choice>
              <mc:Fallback>
                <p:oleObj name="Document" r:id="rId2" imgW="8129635" imgH="3200838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30845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15739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41267397"/>
              </p:ext>
            </p:extLst>
          </p:nvPr>
        </p:nvGraphicFramePr>
        <p:xfrm>
          <a:off x="531813" y="804863"/>
          <a:ext cx="7861300" cy="2867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73544" progId="Word.Document.12">
                  <p:embed/>
                </p:oleObj>
              </mc:Choice>
              <mc:Fallback>
                <p:oleObj name="Document" r:id="rId2" imgW="8129635" imgH="297354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67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39982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060234"/>
              </p:ext>
            </p:extLst>
          </p:nvPr>
        </p:nvGraphicFramePr>
        <p:xfrm>
          <a:off x="531813" y="804863"/>
          <a:ext cx="7861300" cy="365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790143" progId="Word.Document.12">
                  <p:embed/>
                </p:oleObj>
              </mc:Choice>
              <mc:Fallback>
                <p:oleObj name="Document" r:id="rId2" imgW="8129635" imgH="3790143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3657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35000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47743497"/>
              </p:ext>
            </p:extLst>
          </p:nvPr>
        </p:nvGraphicFramePr>
        <p:xfrm>
          <a:off x="531813" y="804863"/>
          <a:ext cx="7861300" cy="2825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5996" progId="Word.Document.12">
                  <p:embed/>
                </p:oleObj>
              </mc:Choice>
              <mc:Fallback>
                <p:oleObj name="Document" r:id="rId2" imgW="8129635" imgH="2925996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25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31560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29568969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5996" progId="Word.Document.12">
                  <p:embed/>
                </p:oleObj>
              </mc:Choice>
              <mc:Fallback>
                <p:oleObj name="Document" r:id="rId2" imgW="8129635" imgH="2925996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01304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29945842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5996" progId="Word.Document.12">
                  <p:embed/>
                </p:oleObj>
              </mc:Choice>
              <mc:Fallback>
                <p:oleObj name="Document" r:id="rId2" imgW="8129635" imgH="2925996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39677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01671526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5996" progId="Word.Document.12">
                  <p:embed/>
                </p:oleObj>
              </mc:Choice>
              <mc:Fallback>
                <p:oleObj name="Document" r:id="rId2" imgW="8129635" imgH="2925996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51796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08213900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5996" progId="Word.Document.12">
                  <p:embed/>
                </p:oleObj>
              </mc:Choice>
              <mc:Fallback>
                <p:oleObj name="Document" r:id="rId2" imgW="8129635" imgH="2925996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48421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37038214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5996" progId="Word.Document.12">
                  <p:embed/>
                </p:oleObj>
              </mc:Choice>
              <mc:Fallback>
                <p:oleObj name="Document" r:id="rId2" imgW="8129635" imgH="2925996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62468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C830C71A-3EAC-4BCF-9F73-7D8C8FF1648F}"/>
              </a:ext>
            </a:extLst>
          </p:cNvPr>
          <p:cNvSpPr txBox="1"/>
          <p:nvPr/>
        </p:nvSpPr>
        <p:spPr>
          <a:xfrm>
            <a:off x="554690" y="557696"/>
            <a:ext cx="8078321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711835" algn="just"/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编写如下</a:t>
            </a:r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Matlab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程序如下：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711835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clc, clear, close all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711835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sj0=load('data12_1.txt');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711835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x=sj0(:,[1:2:8]); x=x(:);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711835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y=sj0(:,[2:2:8]); y=y(:);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711835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sj=[x y]; d1=[70,40]; 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711835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xy=[d1;sj;d1]; sj=xy*pi/180; %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角度化成弧度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711835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d=zeros(102); %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距离矩阵</a:t>
            </a:r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d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初始化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711835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for i=1:101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711835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for j=i+1:102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711835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   d(i,j)=6370*acos(cos(sj(i,1)-sj(j,1))*cos(sj(i,2))*...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711835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       cos(sj(j,2))+sin(sj(i,2))*sin(sj(j,2)));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711835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end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711835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end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711835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d=d+d';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711835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path=[];long=inf; %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巡航路径及长度初始化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2188031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1B44124F-09D0-4FEB-B5D9-B50D76C4870D}"/>
              </a:ext>
            </a:extLst>
          </p:cNvPr>
          <p:cNvSpPr txBox="1"/>
          <p:nvPr/>
        </p:nvSpPr>
        <p:spPr>
          <a:xfrm>
            <a:off x="326091" y="547022"/>
            <a:ext cx="9073403" cy="63401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711835" algn="just"/>
            <a:r>
              <a:rPr lang="en-US" altLang="zh-CN" sz="1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for j=1:1000  %</a:t>
            </a:r>
            <a:r>
              <a:rPr lang="zh-CN" altLang="zh-CN" sz="1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求较好的初始解</a:t>
            </a:r>
            <a:endParaRPr lang="zh-CN" altLang="zh-CN" sz="14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711835" algn="just"/>
            <a:r>
              <a:rPr lang="en-US" altLang="zh-CN" sz="1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path0=[1 1+randperm(100),102]; temp=0;</a:t>
            </a:r>
            <a:endParaRPr lang="zh-CN" altLang="zh-CN" sz="14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711835" algn="just"/>
            <a:r>
              <a:rPr lang="en-US" altLang="zh-CN" sz="1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for i=1:101</a:t>
            </a:r>
            <a:endParaRPr lang="zh-CN" altLang="zh-CN" sz="14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711835" algn="just"/>
            <a:r>
              <a:rPr lang="en-US" altLang="zh-CN" sz="1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    temp=temp+d(path0(i),path0(i+1));</a:t>
            </a:r>
            <a:endParaRPr lang="zh-CN" altLang="zh-CN" sz="14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711835" algn="just"/>
            <a:r>
              <a:rPr lang="en-US" altLang="zh-CN" sz="1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end</a:t>
            </a:r>
            <a:endParaRPr lang="zh-CN" altLang="zh-CN" sz="14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711835" algn="just"/>
            <a:r>
              <a:rPr lang="en-US" altLang="zh-CN" sz="1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if temp&lt;long</a:t>
            </a:r>
            <a:endParaRPr lang="zh-CN" altLang="zh-CN" sz="14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711835" algn="just"/>
            <a:r>
              <a:rPr lang="en-US" altLang="zh-CN" sz="1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    path=path0; long=temp;</a:t>
            </a:r>
            <a:endParaRPr lang="zh-CN" altLang="zh-CN" sz="14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711835" algn="just"/>
            <a:r>
              <a:rPr lang="en-US" altLang="zh-CN" sz="1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end</a:t>
            </a:r>
            <a:endParaRPr lang="zh-CN" altLang="zh-CN" sz="14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711835" algn="just"/>
            <a:r>
              <a:rPr lang="en-US" altLang="zh-CN" sz="1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end</a:t>
            </a:r>
            <a:endParaRPr lang="zh-CN" altLang="zh-CN" sz="14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711835" algn="just"/>
            <a:r>
              <a:rPr lang="en-US" altLang="zh-CN" sz="1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e=0.1^30;L=20000;at=0.999;T=1;</a:t>
            </a:r>
            <a:endParaRPr lang="zh-CN" altLang="zh-CN" sz="14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711835" algn="just"/>
            <a:r>
              <a:rPr lang="en-US" altLang="zh-CN" sz="1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for k=1:L  %</a:t>
            </a:r>
            <a:r>
              <a:rPr lang="zh-CN" altLang="zh-CN" sz="1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退火过程</a:t>
            </a:r>
            <a:endParaRPr lang="zh-CN" altLang="zh-CN" sz="14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711835" algn="just"/>
            <a:r>
              <a:rPr lang="en-US" altLang="zh-CN" sz="1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c=2+floor(100*rand(1,2));  %</a:t>
            </a:r>
            <a:r>
              <a:rPr lang="zh-CN" altLang="zh-CN" sz="1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产生新解</a:t>
            </a:r>
            <a:endParaRPr lang="zh-CN" altLang="zh-CN" sz="14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711835" algn="just"/>
            <a:r>
              <a:rPr lang="en-US" altLang="zh-CN" sz="1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c=sort(c); c1=c(1);c2=c(2);</a:t>
            </a:r>
            <a:endParaRPr lang="zh-CN" altLang="zh-CN" sz="14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711835" algn="just"/>
            <a:r>
              <a:rPr lang="en-US" altLang="zh-CN" sz="1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%</a:t>
            </a:r>
            <a:r>
              <a:rPr lang="zh-CN" altLang="zh-CN" sz="1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计算代价函数值的增量</a:t>
            </a:r>
            <a:endParaRPr lang="zh-CN" altLang="zh-CN" sz="14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711835" algn="just"/>
            <a:r>
              <a:rPr lang="en-US" altLang="zh-CN" sz="1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df=d(path(c1-1),path(c2))+d(path(c1),path(c2+1))-...</a:t>
            </a:r>
            <a:endParaRPr lang="zh-CN" altLang="zh-CN" sz="14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711835" algn="just"/>
            <a:r>
              <a:rPr lang="en-US" altLang="zh-CN" sz="1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    d(path(c1-1),path(c1))-d(path(c2),path(c2+1));</a:t>
            </a:r>
            <a:endParaRPr lang="zh-CN" altLang="zh-CN" sz="14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711835" algn="just"/>
            <a:r>
              <a:rPr lang="en-US" altLang="zh-CN" sz="1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if df&lt;0 %</a:t>
            </a:r>
            <a:r>
              <a:rPr lang="zh-CN" altLang="zh-CN" sz="1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接受准则</a:t>
            </a:r>
            <a:endParaRPr lang="zh-CN" altLang="zh-CN" sz="14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711835" algn="just"/>
            <a:r>
              <a:rPr lang="en-US" altLang="zh-CN" sz="1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    path=[path(1:c1-1),path(c2:-1:c1),path(c2+1:102)]; </a:t>
            </a:r>
            <a:endParaRPr lang="zh-CN" altLang="zh-CN" sz="14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711835" algn="just"/>
            <a:r>
              <a:rPr lang="en-US" altLang="zh-CN" sz="1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    long=long+df;</a:t>
            </a:r>
            <a:endParaRPr lang="zh-CN" altLang="zh-CN" sz="14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711835" algn="just"/>
            <a:r>
              <a:rPr lang="en-US" altLang="zh-CN" sz="1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elseif exp(-df/T)&gt;=rand</a:t>
            </a:r>
            <a:endParaRPr lang="zh-CN" altLang="zh-CN" sz="14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711835" algn="just"/>
            <a:r>
              <a:rPr lang="en-US" altLang="zh-CN" sz="1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    path=[path(1:c1-1),path(c2:-1:c1),path(c2+1:102)]; </a:t>
            </a:r>
            <a:endParaRPr lang="zh-CN" altLang="zh-CN" sz="14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711835" algn="just"/>
            <a:r>
              <a:rPr lang="en-US" altLang="zh-CN" sz="1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    long=long+df;</a:t>
            </a:r>
            <a:endParaRPr lang="zh-CN" altLang="zh-CN" sz="14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711835" algn="just"/>
            <a:r>
              <a:rPr lang="en-US" altLang="zh-CN" sz="1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end</a:t>
            </a:r>
            <a:endParaRPr lang="zh-CN" altLang="zh-CN" sz="14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711835" algn="just"/>
            <a:r>
              <a:rPr lang="en-US" altLang="zh-CN" sz="1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T=T*at;</a:t>
            </a:r>
            <a:endParaRPr lang="zh-CN" altLang="zh-CN" sz="14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711835" algn="just"/>
            <a:r>
              <a:rPr lang="en-US" altLang="zh-CN" sz="1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if T&lt;e</a:t>
            </a:r>
            <a:endParaRPr lang="zh-CN" altLang="zh-CN" sz="14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711835" algn="just"/>
            <a:r>
              <a:rPr lang="en-US" altLang="zh-CN" sz="1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    break;</a:t>
            </a:r>
            <a:endParaRPr lang="zh-CN" altLang="zh-CN" sz="14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711835" algn="just"/>
            <a:r>
              <a:rPr lang="en-US" altLang="zh-CN" sz="1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end</a:t>
            </a:r>
            <a:endParaRPr lang="zh-CN" altLang="zh-CN" sz="14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711835" algn="just"/>
            <a:r>
              <a:rPr lang="en-US" altLang="zh-CN" sz="1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end</a:t>
            </a:r>
            <a:endParaRPr lang="zh-CN" altLang="zh-CN" sz="14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711835" algn="just"/>
            <a:r>
              <a:rPr lang="en-US" altLang="zh-CN" sz="1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path, long % </a:t>
            </a:r>
            <a:r>
              <a:rPr lang="zh-CN" altLang="zh-CN" sz="1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输出巡航路径及路径长度</a:t>
            </a:r>
            <a:endParaRPr lang="zh-CN" altLang="zh-CN" sz="14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106207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938550BB-C3A7-4772-BA20-4537FF26FC2C}"/>
              </a:ext>
            </a:extLst>
          </p:cNvPr>
          <p:cNvSpPr txBox="1"/>
          <p:nvPr/>
        </p:nvSpPr>
        <p:spPr>
          <a:xfrm>
            <a:off x="608480" y="1182905"/>
            <a:ext cx="565448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711835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xx=xy(path,1); yy=xy(path,2);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711835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plot(xx,yy,'-*') %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画出巡航路径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839628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53584849"/>
              </p:ext>
            </p:extLst>
          </p:nvPr>
        </p:nvGraphicFramePr>
        <p:xfrm>
          <a:off x="518366" y="764522"/>
          <a:ext cx="7861300" cy="309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11970" imgH="3204440" progId="Word.Document.12">
                  <p:embed/>
                </p:oleObj>
              </mc:Choice>
              <mc:Fallback>
                <p:oleObj name="Document" r:id="rId2" imgW="8111970" imgH="3204440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18366" y="764522"/>
                        <a:ext cx="7861300" cy="3098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96099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1606393"/>
              </p:ext>
            </p:extLst>
          </p:nvPr>
        </p:nvGraphicFramePr>
        <p:xfrm>
          <a:off x="531813" y="750888"/>
          <a:ext cx="7861300" cy="548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680172" progId="Word.Document.12">
                  <p:embed/>
                </p:oleObj>
              </mc:Choice>
              <mc:Fallback>
                <p:oleObj name="Document" r:id="rId2" imgW="8129635" imgH="5680172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750888"/>
                        <a:ext cx="7861300" cy="548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09520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层">
            <a:extLst>
              <a:ext uri="{FF2B5EF4-FFF2-40B4-BE49-F238E27FC236}">
                <a16:creationId xmlns:a16="http://schemas.microsoft.com/office/drawing/2014/main" id="{74BAD145-AB42-4135-BB73-9ABB57E581AC}"/>
              </a:ext>
            </a:extLst>
          </p:cNvPr>
          <p:cNvSpPr txBox="1"/>
          <p:nvPr/>
        </p:nvSpPr>
        <p:spPr bwMode="auto">
          <a:xfrm>
            <a:off x="3436737" y="3171111"/>
            <a:ext cx="6706442" cy="861750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zh-CN" altLang="en-US" sz="46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遗传算法</a:t>
            </a:r>
            <a:endParaRPr lang="zh-CN" altLang="en-US" sz="46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标题层">
            <a:extLst>
              <a:ext uri="{FF2B5EF4-FFF2-40B4-BE49-F238E27FC236}">
                <a16:creationId xmlns:a16="http://schemas.microsoft.com/office/drawing/2014/main" id="{A017B4FF-92DC-44DD-8AFD-8DA6C8A674C5}"/>
              </a:ext>
            </a:extLst>
          </p:cNvPr>
          <p:cNvSpPr txBox="1"/>
          <p:nvPr/>
        </p:nvSpPr>
        <p:spPr bwMode="auto">
          <a:xfrm>
            <a:off x="3436737" y="3171111"/>
            <a:ext cx="1434038" cy="861750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48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02</a:t>
            </a:r>
            <a:endParaRPr lang="zh-CN" altLang="en-US" sz="4800" kern="0" dirty="0">
              <a:solidFill>
                <a:schemeClr val="tx1">
                  <a:lumMod val="85000"/>
                  <a:lumOff val="15000"/>
                </a:schemeClr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0660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0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3DF7DC0-9AEC-4FC3-AD92-1B7907AC0806}"/>
              </a:ext>
            </a:extLst>
          </p:cNvPr>
          <p:cNvSpPr txBox="1"/>
          <p:nvPr/>
        </p:nvSpPr>
        <p:spPr>
          <a:xfrm>
            <a:off x="384870" y="574120"/>
            <a:ext cx="631683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200" b="1">
                <a:solidFill>
                  <a:srgbClr val="319095"/>
                </a:solidFill>
              </a:rPr>
              <a:t>12.2.1 </a:t>
            </a:r>
            <a:r>
              <a:rPr lang="zh-CN" altLang="en-US" sz="4200" b="1">
                <a:solidFill>
                  <a:srgbClr val="319095"/>
                </a:solidFill>
              </a:rPr>
              <a:t>模型及算法</a:t>
            </a:r>
            <a:endParaRPr lang="zh-CN" altLang="en-US" sz="4200" b="1" dirty="0">
              <a:solidFill>
                <a:srgbClr val="319095"/>
              </a:solidFill>
            </a:endParaRPr>
          </a:p>
        </p:txBody>
      </p:sp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86091971"/>
              </p:ext>
            </p:extLst>
          </p:nvPr>
        </p:nvGraphicFramePr>
        <p:xfrm>
          <a:off x="477044" y="1312784"/>
          <a:ext cx="8189912" cy="5362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5352380" progId="Word.Document.12">
                  <p:embed/>
                </p:oleObj>
              </mc:Choice>
              <mc:Fallback>
                <p:oleObj name="Document" r:id="rId2" imgW="8153322" imgH="5352380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77044" y="1312784"/>
                        <a:ext cx="8189912" cy="53625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33396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93277570"/>
              </p:ext>
            </p:extLst>
          </p:nvPr>
        </p:nvGraphicFramePr>
        <p:xfrm>
          <a:off x="531813" y="804863"/>
          <a:ext cx="7861300" cy="3644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779697" progId="Word.Document.12">
                  <p:embed/>
                </p:oleObj>
              </mc:Choice>
              <mc:Fallback>
                <p:oleObj name="Document" r:id="rId2" imgW="8129635" imgH="3779697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3644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11110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764633"/>
              </p:ext>
            </p:extLst>
          </p:nvPr>
        </p:nvGraphicFramePr>
        <p:xfrm>
          <a:off x="531813" y="804863"/>
          <a:ext cx="7861300" cy="4286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441766" progId="Word.Document.12">
                  <p:embed/>
                </p:oleObj>
              </mc:Choice>
              <mc:Fallback>
                <p:oleObj name="Document" r:id="rId2" imgW="8129635" imgH="4441766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4286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50075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25722881"/>
              </p:ext>
            </p:extLst>
          </p:nvPr>
        </p:nvGraphicFramePr>
        <p:xfrm>
          <a:off x="531813" y="750888"/>
          <a:ext cx="7861300" cy="435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11970" imgH="4503722" progId="Word.Document.12">
                  <p:embed/>
                </p:oleObj>
              </mc:Choice>
              <mc:Fallback>
                <p:oleObj name="Document" r:id="rId2" imgW="8111970" imgH="4503722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750888"/>
                        <a:ext cx="7861300" cy="4352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33990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3DF7DC0-9AEC-4FC3-AD92-1B7907AC0806}"/>
              </a:ext>
            </a:extLst>
          </p:cNvPr>
          <p:cNvSpPr txBox="1"/>
          <p:nvPr/>
        </p:nvSpPr>
        <p:spPr>
          <a:xfrm>
            <a:off x="384870" y="574120"/>
            <a:ext cx="631683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200" b="1">
                <a:solidFill>
                  <a:srgbClr val="319095"/>
                </a:solidFill>
              </a:rPr>
              <a:t>12.2.2 </a:t>
            </a:r>
            <a:r>
              <a:rPr lang="zh-CN" altLang="en-US" sz="4200" b="1">
                <a:solidFill>
                  <a:srgbClr val="319095"/>
                </a:solidFill>
              </a:rPr>
              <a:t>模型计算法</a:t>
            </a:r>
            <a:endParaRPr lang="zh-CN" altLang="en-US" sz="4200" b="1" dirty="0">
              <a:solidFill>
                <a:srgbClr val="319095"/>
              </a:solidFill>
            </a:endParaRPr>
          </a:p>
        </p:txBody>
      </p:sp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73369163"/>
              </p:ext>
            </p:extLst>
          </p:nvPr>
        </p:nvGraphicFramePr>
        <p:xfrm>
          <a:off x="490538" y="1501775"/>
          <a:ext cx="8189912" cy="4503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4495797" progId="Word.Document.12">
                  <p:embed/>
                </p:oleObj>
              </mc:Choice>
              <mc:Fallback>
                <p:oleObj name="Document" r:id="rId2" imgW="8153322" imgH="4495797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90538" y="1501775"/>
                        <a:ext cx="8189912" cy="45037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8000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D1171C8D-6327-4622-A38D-DA77EB5ED0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03110270"/>
              </p:ext>
            </p:extLst>
          </p:nvPr>
        </p:nvGraphicFramePr>
        <p:xfrm>
          <a:off x="477837" y="1418571"/>
          <a:ext cx="8188325" cy="5391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5378675" progId="Word.Document.12">
                  <p:embed/>
                </p:oleObj>
              </mc:Choice>
              <mc:Fallback>
                <p:oleObj name="Document" r:id="rId2" imgW="8153322" imgH="5378675" progId="Word.Document.12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D1171C8D-6327-4622-A38D-DA77EB5ED0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77837" y="1418571"/>
                        <a:ext cx="8188325" cy="5391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B8DC3E65-1ED8-4E27-8166-5B4FC188AF4F}"/>
              </a:ext>
            </a:extLst>
          </p:cNvPr>
          <p:cNvSpPr txBox="1"/>
          <p:nvPr/>
        </p:nvSpPr>
        <p:spPr>
          <a:xfrm>
            <a:off x="384870" y="772240"/>
            <a:ext cx="6316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0293B8"/>
                </a:solidFill>
              </a:rPr>
              <a:t>1.</a:t>
            </a:r>
            <a:r>
              <a:rPr lang="zh-CN" altLang="en-US" sz="3600" b="1">
                <a:solidFill>
                  <a:srgbClr val="0293B8"/>
                </a:solidFill>
              </a:rPr>
              <a:t>编码策略</a:t>
            </a:r>
            <a:endParaRPr lang="zh-CN" altLang="en-US" sz="3600" b="1" dirty="0">
              <a:solidFill>
                <a:srgbClr val="0293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9854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D1171C8D-6327-4622-A38D-DA77EB5ED0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27976066"/>
              </p:ext>
            </p:extLst>
          </p:nvPr>
        </p:nvGraphicFramePr>
        <p:xfrm>
          <a:off x="504825" y="1624013"/>
          <a:ext cx="8188325" cy="3794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3788342" progId="Word.Document.12">
                  <p:embed/>
                </p:oleObj>
              </mc:Choice>
              <mc:Fallback>
                <p:oleObj name="Document" r:id="rId2" imgW="8153322" imgH="3788342" progId="Word.Document.12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D1171C8D-6327-4622-A38D-DA77EB5ED0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04825" y="1624013"/>
                        <a:ext cx="8188325" cy="3794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B8DC3E65-1ED8-4E27-8166-5B4FC188AF4F}"/>
              </a:ext>
            </a:extLst>
          </p:cNvPr>
          <p:cNvSpPr txBox="1"/>
          <p:nvPr/>
        </p:nvSpPr>
        <p:spPr>
          <a:xfrm>
            <a:off x="384870" y="772240"/>
            <a:ext cx="6316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0293B8"/>
                </a:solidFill>
              </a:rPr>
              <a:t>2.</a:t>
            </a:r>
            <a:r>
              <a:rPr lang="zh-CN" altLang="en-US" sz="3600" b="1">
                <a:solidFill>
                  <a:srgbClr val="0293B8"/>
                </a:solidFill>
              </a:rPr>
              <a:t>初始种群</a:t>
            </a:r>
            <a:endParaRPr lang="zh-CN" altLang="en-US" sz="3600" b="1" dirty="0">
              <a:solidFill>
                <a:srgbClr val="0293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5347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69787531"/>
              </p:ext>
            </p:extLst>
          </p:nvPr>
        </p:nvGraphicFramePr>
        <p:xfrm>
          <a:off x="531813" y="804863"/>
          <a:ext cx="7861300" cy="2825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5996" progId="Word.Document.12">
                  <p:embed/>
                </p:oleObj>
              </mc:Choice>
              <mc:Fallback>
                <p:oleObj name="Document" r:id="rId2" imgW="8129635" imgH="2925996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25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26687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00529387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092414" progId="Word.Document.12">
                  <p:embed/>
                </p:oleObj>
              </mc:Choice>
              <mc:Fallback>
                <p:oleObj name="Document" r:id="rId2" imgW="8129635" imgH="309241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3251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D1171C8D-6327-4622-A38D-DA77EB5ED0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37559446"/>
              </p:ext>
            </p:extLst>
          </p:nvPr>
        </p:nvGraphicFramePr>
        <p:xfrm>
          <a:off x="504825" y="1624013"/>
          <a:ext cx="8188325" cy="3698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3702612" progId="Word.Document.12">
                  <p:embed/>
                </p:oleObj>
              </mc:Choice>
              <mc:Fallback>
                <p:oleObj name="Document" r:id="rId2" imgW="8153322" imgH="3702612" progId="Word.Document.12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D1171C8D-6327-4622-A38D-DA77EB5ED0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04825" y="1624013"/>
                        <a:ext cx="8188325" cy="3698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B8DC3E65-1ED8-4E27-8166-5B4FC188AF4F}"/>
              </a:ext>
            </a:extLst>
          </p:cNvPr>
          <p:cNvSpPr txBox="1"/>
          <p:nvPr/>
        </p:nvSpPr>
        <p:spPr>
          <a:xfrm>
            <a:off x="384870" y="772240"/>
            <a:ext cx="6316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0293B8"/>
                </a:solidFill>
              </a:rPr>
              <a:t>3.</a:t>
            </a:r>
            <a:r>
              <a:rPr lang="zh-CN" altLang="en-US" sz="3600" b="1">
                <a:solidFill>
                  <a:srgbClr val="0293B8"/>
                </a:solidFill>
              </a:rPr>
              <a:t>目标函数</a:t>
            </a:r>
            <a:endParaRPr lang="zh-CN" altLang="en-US" sz="3600" b="1" dirty="0">
              <a:solidFill>
                <a:srgbClr val="0293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6337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D1171C8D-6327-4622-A38D-DA77EB5ED0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14125570"/>
              </p:ext>
            </p:extLst>
          </p:nvPr>
        </p:nvGraphicFramePr>
        <p:xfrm>
          <a:off x="504825" y="1624013"/>
          <a:ext cx="8188325" cy="3698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3702612" progId="Word.Document.12">
                  <p:embed/>
                </p:oleObj>
              </mc:Choice>
              <mc:Fallback>
                <p:oleObj name="Document" r:id="rId2" imgW="8153322" imgH="3702612" progId="Word.Document.12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D1171C8D-6327-4622-A38D-DA77EB5ED0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04825" y="1624013"/>
                        <a:ext cx="8188325" cy="3698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B8DC3E65-1ED8-4E27-8166-5B4FC188AF4F}"/>
              </a:ext>
            </a:extLst>
          </p:cNvPr>
          <p:cNvSpPr txBox="1"/>
          <p:nvPr/>
        </p:nvSpPr>
        <p:spPr>
          <a:xfrm>
            <a:off x="384870" y="772240"/>
            <a:ext cx="6316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0293B8"/>
                </a:solidFill>
              </a:rPr>
              <a:t>4.</a:t>
            </a:r>
            <a:r>
              <a:rPr lang="zh-CN" altLang="en-US" sz="3600" b="1">
                <a:solidFill>
                  <a:srgbClr val="0293B8"/>
                </a:solidFill>
              </a:rPr>
              <a:t>交叉操作</a:t>
            </a:r>
            <a:endParaRPr lang="zh-CN" altLang="en-US" sz="3600" b="1" dirty="0">
              <a:solidFill>
                <a:srgbClr val="0293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150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95004583"/>
              </p:ext>
            </p:extLst>
          </p:nvPr>
        </p:nvGraphicFramePr>
        <p:xfrm>
          <a:off x="531813" y="804863"/>
          <a:ext cx="7861300" cy="3152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270358" progId="Word.Document.12">
                  <p:embed/>
                </p:oleObj>
              </mc:Choice>
              <mc:Fallback>
                <p:oleObj name="Document" r:id="rId2" imgW="8129635" imgH="3270358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31527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6604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3649422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5996" progId="Word.Document.12">
                  <p:embed/>
                </p:oleObj>
              </mc:Choice>
              <mc:Fallback>
                <p:oleObj name="Document" r:id="rId2" imgW="8129635" imgH="2925996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79227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D1171C8D-6327-4622-A38D-DA77EB5ED0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5515349"/>
              </p:ext>
            </p:extLst>
          </p:nvPr>
        </p:nvGraphicFramePr>
        <p:xfrm>
          <a:off x="504825" y="1624013"/>
          <a:ext cx="8188325" cy="3698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3702612" progId="Word.Document.12">
                  <p:embed/>
                </p:oleObj>
              </mc:Choice>
              <mc:Fallback>
                <p:oleObj name="Document" r:id="rId2" imgW="8153322" imgH="3702612" progId="Word.Document.12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D1171C8D-6327-4622-A38D-DA77EB5ED0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04825" y="1624013"/>
                        <a:ext cx="8188325" cy="3698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B8DC3E65-1ED8-4E27-8166-5B4FC188AF4F}"/>
              </a:ext>
            </a:extLst>
          </p:cNvPr>
          <p:cNvSpPr txBox="1"/>
          <p:nvPr/>
        </p:nvSpPr>
        <p:spPr>
          <a:xfrm>
            <a:off x="384870" y="772240"/>
            <a:ext cx="6316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0293B8"/>
                </a:solidFill>
              </a:rPr>
              <a:t>5.</a:t>
            </a:r>
            <a:r>
              <a:rPr lang="zh-CN" altLang="en-US" sz="3600" b="1">
                <a:solidFill>
                  <a:srgbClr val="0293B8"/>
                </a:solidFill>
              </a:rPr>
              <a:t>变异操作</a:t>
            </a:r>
            <a:endParaRPr lang="zh-CN" altLang="en-US" sz="3600" b="1" dirty="0">
              <a:solidFill>
                <a:srgbClr val="0293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3958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D1171C8D-6327-4622-A38D-DA77EB5ED0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37957707"/>
              </p:ext>
            </p:extLst>
          </p:nvPr>
        </p:nvGraphicFramePr>
        <p:xfrm>
          <a:off x="504825" y="1624013"/>
          <a:ext cx="8188325" cy="3698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3702612" progId="Word.Document.12">
                  <p:embed/>
                </p:oleObj>
              </mc:Choice>
              <mc:Fallback>
                <p:oleObj name="Document" r:id="rId2" imgW="8153322" imgH="3702612" progId="Word.Document.12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D1171C8D-6327-4622-A38D-DA77EB5ED0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04825" y="1624013"/>
                        <a:ext cx="8188325" cy="3698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B8DC3E65-1ED8-4E27-8166-5B4FC188AF4F}"/>
              </a:ext>
            </a:extLst>
          </p:cNvPr>
          <p:cNvSpPr txBox="1"/>
          <p:nvPr/>
        </p:nvSpPr>
        <p:spPr>
          <a:xfrm>
            <a:off x="384870" y="772240"/>
            <a:ext cx="6316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0293B8"/>
                </a:solidFill>
              </a:rPr>
              <a:t>6.</a:t>
            </a:r>
            <a:r>
              <a:rPr lang="zh-CN" altLang="en-US" sz="3600" b="1">
                <a:solidFill>
                  <a:srgbClr val="0293B8"/>
                </a:solidFill>
              </a:rPr>
              <a:t>选择</a:t>
            </a:r>
            <a:endParaRPr lang="zh-CN" altLang="en-US" sz="3600" b="1" dirty="0">
              <a:solidFill>
                <a:srgbClr val="0293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5563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ECFE0411-D610-48E1-BF97-FEFB79D9B270}"/>
              </a:ext>
            </a:extLst>
          </p:cNvPr>
          <p:cNvSpPr txBox="1"/>
          <p:nvPr/>
        </p:nvSpPr>
        <p:spPr>
          <a:xfrm>
            <a:off x="702609" y="1220631"/>
            <a:ext cx="565448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计算的</a:t>
            </a:r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Matlab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程序如下：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clc,clear, close all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sj0=load('data12_1.txt');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x=sj0(:,1:2:8); x=x(:);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y=sj0(:,2:2:8); y=y(:);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sj=[x y]; d1=[70,40]; 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xy=[d1;sj;d1]; sj=xy*pi/180;  %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单位化成弧度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d=zeros(102); %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距离矩阵</a:t>
            </a:r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d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的初始值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for i=1:101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for j=i+1:102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    d(i,j)=6370*acos(cos(sj(i,1)-sj(j,1))*cos(sj(i,2))*...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        cos(sj(j,2))+sin(sj(i,2))*sin(sj(j,2)));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end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end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d=d+d'; w=50; g=100; %w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为种群的个数，</a:t>
            </a:r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g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为进化的代数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452398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3A8EF1FB-AA82-42EA-ACF0-62A28C41D603}"/>
              </a:ext>
            </a:extLst>
          </p:cNvPr>
          <p:cNvSpPr txBox="1"/>
          <p:nvPr/>
        </p:nvSpPr>
        <p:spPr>
          <a:xfrm>
            <a:off x="554691" y="1025675"/>
            <a:ext cx="7298391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76225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for k=1:w  %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通过改良圈算法选取初始种群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c=randperm(100); %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产生</a:t>
            </a:r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1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，</a:t>
            </a:r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...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，</a:t>
            </a:r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100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的一个全排列</a:t>
            </a:r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c1=[1,c+1,102]; %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生成初始解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for t=1:102 %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该层循环是修改圈 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    flag=0; %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修改圈退出标志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    for m=1:100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        for n=m+2:101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            if d(c1(m),c1(n))+d(c1(m+1),c1(n+1))&lt;...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                    d(c1(m),c1(m+1))+d(c1(n),c1(n+1))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                c1(m+1:n)=c1(n:-1:m+1);  flag=1; %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修改圈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            end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        end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    end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    if flag==0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        J(k,c1)=1:102; break %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记录下较好的解并退出当前层循环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    end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end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end</a:t>
            </a:r>
          </a:p>
          <a:p>
            <a:pPr indent="276225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J(:,1)=0; J=J/102; %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把整数序列转换成</a:t>
            </a:r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[0,1]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区间上实数即染色体编码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124841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F7B4726F-C472-458C-B5C6-1611CF354FD8}"/>
              </a:ext>
            </a:extLst>
          </p:cNvPr>
          <p:cNvSpPr txBox="1"/>
          <p:nvPr/>
        </p:nvSpPr>
        <p:spPr>
          <a:xfrm>
            <a:off x="514349" y="936934"/>
            <a:ext cx="6948767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76225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for k=1:g  %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该层循环进行遗传算法的操作 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A=J; %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交配产生子代</a:t>
            </a:r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A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的初始染色体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c=randperm(w); %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产生下面交叉操作的染色体对 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for i=1:2:w  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    F=2+floor(100*rand(1)); %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产生交叉操作的地址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    temp=A(c(i),[F:102]); %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中间变量的保存值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    A(c(i),[F:102])=A(c(i+1),[F:102]); %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交叉操作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    A(c(i+1),F:102)=temp;  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end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by=[];  %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为了防止下面产生空地址，这里先初始化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while ~length(by)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    by=find(rand(1,w)&lt;0.1); %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产生变异操作的地址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end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B=A(by,:); %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产生变异操作的初始染色体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for j=1:length(by)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    bw=sort(2+floor(100*rand(1,3)));  %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产生变异操作的</a:t>
            </a:r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3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个地址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    %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交换位置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    B(j,:)=B(j,[1:bw(1)-1,bw(2)+1:bw(3),bw(1):bw(2),bw(3)+1:102]); 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end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5854903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28BE109-6392-404A-8363-5690B6E36536}"/>
              </a:ext>
            </a:extLst>
          </p:cNvPr>
          <p:cNvSpPr txBox="1"/>
          <p:nvPr/>
        </p:nvSpPr>
        <p:spPr>
          <a:xfrm>
            <a:off x="568137" y="1070045"/>
            <a:ext cx="7446309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76225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G=[J;A;B]; %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父代和子代种群合在一起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[SG,ind1]=sort(G,2); %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把染色体翻译成</a:t>
            </a:r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1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，</a:t>
            </a:r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...,102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的序列</a:t>
            </a:r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ind1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num=size(G,1); long=zeros(1,num); %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路径长度的初始值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for j=1:num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    for i=1:101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        long(j)=long(j)+d(ind1(j,i),ind1(j,i+1)); %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计算每条路径长度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    end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end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[slong,ind2]=sort(long); %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对路径长度按照从小到大排序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J=G(ind2(1:w),:); %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精选前</a:t>
            </a:r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w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个较短的路径对应的染色体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end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path=ind1(ind2(1),:), flong=slong(1)  %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解的路径及路径长度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xx=xy(path,1);yy=xy(path,2);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plot(xx,yy,'-o') %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画出路径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327439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55743642"/>
              </p:ext>
            </p:extLst>
          </p:nvPr>
        </p:nvGraphicFramePr>
        <p:xfrm>
          <a:off x="531813" y="804863"/>
          <a:ext cx="7861300" cy="2825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5996" progId="Word.Document.12">
                  <p:embed/>
                </p:oleObj>
              </mc:Choice>
              <mc:Fallback>
                <p:oleObj name="Document" r:id="rId2" imgW="8129635" imgH="2925996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25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46739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51403652"/>
              </p:ext>
            </p:extLst>
          </p:nvPr>
        </p:nvGraphicFramePr>
        <p:xfrm>
          <a:off x="531813" y="804863"/>
          <a:ext cx="7861300" cy="5091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279257" progId="Word.Document.12">
                  <p:embed/>
                </p:oleObj>
              </mc:Choice>
              <mc:Fallback>
                <p:oleObj name="Document" r:id="rId2" imgW="8129635" imgH="5279257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50911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06009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层">
            <a:extLst>
              <a:ext uri="{FF2B5EF4-FFF2-40B4-BE49-F238E27FC236}">
                <a16:creationId xmlns:a16="http://schemas.microsoft.com/office/drawing/2014/main" id="{74BAD145-AB42-4135-BB73-9ABB57E581AC}"/>
              </a:ext>
            </a:extLst>
          </p:cNvPr>
          <p:cNvSpPr txBox="1"/>
          <p:nvPr/>
        </p:nvSpPr>
        <p:spPr bwMode="auto">
          <a:xfrm>
            <a:off x="3342607" y="2659570"/>
            <a:ext cx="6706442" cy="1538859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zh-CN" altLang="en-US" sz="46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改进的</a:t>
            </a:r>
            <a:endParaRPr lang="en-US" altLang="zh-CN" sz="4600" b="1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defTabSz="1219140">
              <a:defRPr/>
            </a:pPr>
            <a:r>
              <a:rPr lang="zh-CN" altLang="en-US" sz="46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遗传算法</a:t>
            </a:r>
            <a:endParaRPr lang="zh-CN" altLang="en-US" sz="46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标题层">
            <a:extLst>
              <a:ext uri="{FF2B5EF4-FFF2-40B4-BE49-F238E27FC236}">
                <a16:creationId xmlns:a16="http://schemas.microsoft.com/office/drawing/2014/main" id="{A017B4FF-92DC-44DD-8AFD-8DA6C8A674C5}"/>
              </a:ext>
            </a:extLst>
          </p:cNvPr>
          <p:cNvSpPr txBox="1"/>
          <p:nvPr/>
        </p:nvSpPr>
        <p:spPr bwMode="auto">
          <a:xfrm>
            <a:off x="3436737" y="3171111"/>
            <a:ext cx="1434038" cy="861750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48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03</a:t>
            </a:r>
            <a:endParaRPr lang="zh-CN" altLang="en-US" sz="4800" kern="0" dirty="0">
              <a:solidFill>
                <a:schemeClr val="tx1">
                  <a:lumMod val="85000"/>
                  <a:lumOff val="15000"/>
                </a:schemeClr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9191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0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3DF7DC0-9AEC-4FC3-AD92-1B7907AC0806}"/>
              </a:ext>
            </a:extLst>
          </p:cNvPr>
          <p:cNvSpPr txBox="1"/>
          <p:nvPr/>
        </p:nvSpPr>
        <p:spPr>
          <a:xfrm>
            <a:off x="384870" y="574120"/>
            <a:ext cx="631683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200" b="1">
                <a:solidFill>
                  <a:srgbClr val="319095"/>
                </a:solidFill>
              </a:rPr>
              <a:t>12.3.1 </a:t>
            </a:r>
            <a:r>
              <a:rPr lang="zh-CN" altLang="en-US" sz="4200" b="1">
                <a:solidFill>
                  <a:srgbClr val="319095"/>
                </a:solidFill>
              </a:rPr>
              <a:t>引言</a:t>
            </a:r>
            <a:endParaRPr lang="zh-CN" altLang="en-US" sz="4200" b="1" dirty="0">
              <a:solidFill>
                <a:srgbClr val="319095"/>
              </a:solidFill>
            </a:endParaRPr>
          </a:p>
        </p:txBody>
      </p:sp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83758782"/>
              </p:ext>
            </p:extLst>
          </p:nvPr>
        </p:nvGraphicFramePr>
        <p:xfrm>
          <a:off x="384870" y="1165599"/>
          <a:ext cx="8189912" cy="5362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5352380" progId="Word.Document.12">
                  <p:embed/>
                </p:oleObj>
              </mc:Choice>
              <mc:Fallback>
                <p:oleObj name="Document" r:id="rId2" imgW="8153322" imgH="5352380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84870" y="1165599"/>
                        <a:ext cx="8189912" cy="53625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7585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85335299"/>
              </p:ext>
            </p:extLst>
          </p:nvPr>
        </p:nvGraphicFramePr>
        <p:xfrm>
          <a:off x="531813" y="804863"/>
          <a:ext cx="7861300" cy="574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947089" progId="Word.Document.12">
                  <p:embed/>
                </p:oleObj>
              </mc:Choice>
              <mc:Fallback>
                <p:oleObj name="Document" r:id="rId2" imgW="8129635" imgH="5947089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5746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99014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17196631"/>
              </p:ext>
            </p:extLst>
          </p:nvPr>
        </p:nvGraphicFramePr>
        <p:xfrm>
          <a:off x="531813" y="804863"/>
          <a:ext cx="7861300" cy="401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162962" progId="Word.Document.12">
                  <p:embed/>
                </p:oleObj>
              </mc:Choice>
              <mc:Fallback>
                <p:oleObj name="Document" r:id="rId2" imgW="8129635" imgH="4162962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4013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31026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36731093"/>
              </p:ext>
            </p:extLst>
          </p:nvPr>
        </p:nvGraphicFramePr>
        <p:xfrm>
          <a:off x="531813" y="804863"/>
          <a:ext cx="7861300" cy="4695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860691" progId="Word.Document.12">
                  <p:embed/>
                </p:oleObj>
              </mc:Choice>
              <mc:Fallback>
                <p:oleObj name="Document" r:id="rId2" imgW="8129635" imgH="4860691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4695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58142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00946784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5996" progId="Word.Document.12">
                  <p:embed/>
                </p:oleObj>
              </mc:Choice>
              <mc:Fallback>
                <p:oleObj name="Document" r:id="rId2" imgW="8129635" imgH="2925996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23766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3DF7DC0-9AEC-4FC3-AD92-1B7907AC0806}"/>
              </a:ext>
            </a:extLst>
          </p:cNvPr>
          <p:cNvSpPr txBox="1"/>
          <p:nvPr/>
        </p:nvSpPr>
        <p:spPr>
          <a:xfrm>
            <a:off x="384870" y="574120"/>
            <a:ext cx="631683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200" b="1">
                <a:solidFill>
                  <a:srgbClr val="319095"/>
                </a:solidFill>
              </a:rPr>
              <a:t>12.3.2 </a:t>
            </a:r>
            <a:r>
              <a:rPr lang="zh-CN" altLang="en-US" sz="4200" b="1">
                <a:solidFill>
                  <a:srgbClr val="319095"/>
                </a:solidFill>
              </a:rPr>
              <a:t>模型及算法</a:t>
            </a:r>
            <a:endParaRPr lang="zh-CN" altLang="en-US" sz="4200" b="1" dirty="0">
              <a:solidFill>
                <a:srgbClr val="319095"/>
              </a:solidFill>
            </a:endParaRPr>
          </a:p>
        </p:txBody>
      </p:sp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2807045"/>
              </p:ext>
            </p:extLst>
          </p:nvPr>
        </p:nvGraphicFramePr>
        <p:xfrm>
          <a:off x="490538" y="1501775"/>
          <a:ext cx="8189912" cy="1514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1512167" progId="Word.Document.12">
                  <p:embed/>
                </p:oleObj>
              </mc:Choice>
              <mc:Fallback>
                <p:oleObj name="Document" r:id="rId2" imgW="8153322" imgH="1512167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90538" y="1501775"/>
                        <a:ext cx="8189912" cy="1514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2891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D1171C8D-6327-4622-A38D-DA77EB5ED0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63567126"/>
              </p:ext>
            </p:extLst>
          </p:nvPr>
        </p:nvGraphicFramePr>
        <p:xfrm>
          <a:off x="384870" y="1418571"/>
          <a:ext cx="8188325" cy="5172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80465" imgH="5352380" progId="Word.Document.12">
                  <p:embed/>
                </p:oleObj>
              </mc:Choice>
              <mc:Fallback>
                <p:oleObj name="Document" r:id="rId2" imgW="8180465" imgH="5352380" progId="Word.Document.12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D1171C8D-6327-4622-A38D-DA77EB5ED0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84870" y="1418571"/>
                        <a:ext cx="8188325" cy="5172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B8DC3E65-1ED8-4E27-8166-5B4FC188AF4F}"/>
              </a:ext>
            </a:extLst>
          </p:cNvPr>
          <p:cNvSpPr txBox="1"/>
          <p:nvPr/>
        </p:nvSpPr>
        <p:spPr>
          <a:xfrm>
            <a:off x="384870" y="772240"/>
            <a:ext cx="6316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0293B8"/>
                </a:solidFill>
              </a:rPr>
              <a:t>1.</a:t>
            </a:r>
            <a:r>
              <a:rPr lang="zh-CN" altLang="en-US" sz="3600" b="1">
                <a:solidFill>
                  <a:srgbClr val="0293B8"/>
                </a:solidFill>
              </a:rPr>
              <a:t>交叉操作</a:t>
            </a:r>
            <a:endParaRPr lang="zh-CN" altLang="en-US" sz="3600" b="1" dirty="0">
              <a:solidFill>
                <a:srgbClr val="0293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9824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71338411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73544" progId="Word.Document.12">
                  <p:embed/>
                </p:oleObj>
              </mc:Choice>
              <mc:Fallback>
                <p:oleObj name="Document" r:id="rId2" imgW="8129635" imgH="297354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99713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层">
            <a:extLst>
              <a:ext uri="{FF2B5EF4-FFF2-40B4-BE49-F238E27FC236}">
                <a16:creationId xmlns:a16="http://schemas.microsoft.com/office/drawing/2014/main" id="{74BAD145-AB42-4135-BB73-9ABB57E581AC}"/>
              </a:ext>
            </a:extLst>
          </p:cNvPr>
          <p:cNvSpPr txBox="1"/>
          <p:nvPr/>
        </p:nvSpPr>
        <p:spPr bwMode="auto">
          <a:xfrm>
            <a:off x="3436737" y="3171111"/>
            <a:ext cx="6706442" cy="861750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zh-CN" altLang="en-US" sz="46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模拟退火算法</a:t>
            </a:r>
            <a:endParaRPr lang="zh-CN" altLang="en-US" sz="46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标题层">
            <a:extLst>
              <a:ext uri="{FF2B5EF4-FFF2-40B4-BE49-F238E27FC236}">
                <a16:creationId xmlns:a16="http://schemas.microsoft.com/office/drawing/2014/main" id="{A017B4FF-92DC-44DD-8AFD-8DA6C8A674C5}"/>
              </a:ext>
            </a:extLst>
          </p:cNvPr>
          <p:cNvSpPr txBox="1"/>
          <p:nvPr/>
        </p:nvSpPr>
        <p:spPr bwMode="auto">
          <a:xfrm>
            <a:off x="3436737" y="3171111"/>
            <a:ext cx="1434038" cy="861750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48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01</a:t>
            </a:r>
            <a:endParaRPr lang="zh-CN" altLang="en-US" sz="4800" kern="0" dirty="0">
              <a:solidFill>
                <a:schemeClr val="tx1">
                  <a:lumMod val="85000"/>
                  <a:lumOff val="15000"/>
                </a:schemeClr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1189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0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33893999"/>
              </p:ext>
            </p:extLst>
          </p:nvPr>
        </p:nvGraphicFramePr>
        <p:xfrm>
          <a:off x="531813" y="804863"/>
          <a:ext cx="7861300" cy="419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347751" progId="Word.Document.12">
                  <p:embed/>
                </p:oleObj>
              </mc:Choice>
              <mc:Fallback>
                <p:oleObj name="Document" r:id="rId2" imgW="8129635" imgH="4347751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419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55501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D1171C8D-6327-4622-A38D-DA77EB5ED0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22318770"/>
              </p:ext>
            </p:extLst>
          </p:nvPr>
        </p:nvGraphicFramePr>
        <p:xfrm>
          <a:off x="504825" y="1624013"/>
          <a:ext cx="8188325" cy="3698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3702612" progId="Word.Document.12">
                  <p:embed/>
                </p:oleObj>
              </mc:Choice>
              <mc:Fallback>
                <p:oleObj name="Document" r:id="rId2" imgW="8153322" imgH="3702612" progId="Word.Document.12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D1171C8D-6327-4622-A38D-DA77EB5ED0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04825" y="1624013"/>
                        <a:ext cx="8188325" cy="3698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B8DC3E65-1ED8-4E27-8166-5B4FC188AF4F}"/>
              </a:ext>
            </a:extLst>
          </p:cNvPr>
          <p:cNvSpPr txBox="1"/>
          <p:nvPr/>
        </p:nvSpPr>
        <p:spPr>
          <a:xfrm>
            <a:off x="384870" y="772240"/>
            <a:ext cx="6316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0293B8"/>
                </a:solidFill>
              </a:rPr>
              <a:t>2.</a:t>
            </a:r>
            <a:r>
              <a:rPr lang="zh-CN" altLang="en-US" sz="3600" b="1">
                <a:solidFill>
                  <a:srgbClr val="0293B8"/>
                </a:solidFill>
              </a:rPr>
              <a:t>变异操作</a:t>
            </a:r>
            <a:endParaRPr lang="zh-CN" altLang="en-US" sz="3600" b="1" dirty="0">
              <a:solidFill>
                <a:srgbClr val="0293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184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02549936"/>
              </p:ext>
            </p:extLst>
          </p:nvPr>
        </p:nvGraphicFramePr>
        <p:xfrm>
          <a:off x="531813" y="804863"/>
          <a:ext cx="7861300" cy="3289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405798" progId="Word.Document.12">
                  <p:embed/>
                </p:oleObj>
              </mc:Choice>
              <mc:Fallback>
                <p:oleObj name="Document" r:id="rId2" imgW="8129635" imgH="3405798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3289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74130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97445387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5996" progId="Word.Document.12">
                  <p:embed/>
                </p:oleObj>
              </mc:Choice>
              <mc:Fallback>
                <p:oleObj name="Document" r:id="rId2" imgW="8129635" imgH="2925996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44951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55403570"/>
              </p:ext>
            </p:extLst>
          </p:nvPr>
        </p:nvGraphicFramePr>
        <p:xfrm>
          <a:off x="531813" y="804863"/>
          <a:ext cx="7861300" cy="5186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378675" progId="Word.Document.12">
                  <p:embed/>
                </p:oleObj>
              </mc:Choice>
              <mc:Fallback>
                <p:oleObj name="Document" r:id="rId2" imgW="8129635" imgH="537867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51863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99547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30C1E3F7-D442-4015-AF5C-A6AF00332C71}"/>
              </a:ext>
            </a:extLst>
          </p:cNvPr>
          <p:cNvSpPr txBox="1"/>
          <p:nvPr/>
        </p:nvSpPr>
        <p:spPr>
          <a:xfrm>
            <a:off x="433668" y="885815"/>
            <a:ext cx="7392520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711835" algn="just"/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计算的</a:t>
            </a:r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Matlab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程序如下：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711835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tic  %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计时开始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711835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clc,clear, close all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711835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sj0=load('data12_1.txt'); 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711835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x=sj0(:,1:2:8); x=x(:);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711835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y=sj0(:,2:2:8); y=y(:);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711835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sj=[x y]; d1=[70,40]; 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711835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xy=[d1;sj;d1]; sj=xy*pi/180;  %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单位化成弧度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711835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d=zeros(102); %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距离矩阵</a:t>
            </a:r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d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的初始值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711835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for i=1:101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711835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for j=i+1:102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711835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    d(i,j)=6370*acos(cos(sj(i,1)-sj(j,1))*cos(sj(i,2))*...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711835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        cos(sj(j,2))+sin(sj(i,2))*sin(sj(j,2)));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711835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end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711835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end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711835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d=d+d'; w=50; g=100; %w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为种群的个数，</a:t>
            </a:r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g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为进化的代数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711835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rand('state',sum(clock)); %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初始化随机数发生器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0766377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00C10117-1069-4350-9BFD-4E017947216E}"/>
              </a:ext>
            </a:extLst>
          </p:cNvPr>
          <p:cNvSpPr txBox="1"/>
          <p:nvPr/>
        </p:nvSpPr>
        <p:spPr>
          <a:xfrm>
            <a:off x="272303" y="1092910"/>
            <a:ext cx="7486650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711835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for k=1:w  %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通过改良圈算法选取初始种群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711835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c=randperm(100); %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产生</a:t>
            </a:r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1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，</a:t>
            </a:r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...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，</a:t>
            </a:r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100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的一个全排列</a:t>
            </a:r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711835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c1=[1,c+1,102]; %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生成初始解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711835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for t=1:102 %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该层循环是修改圈 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711835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    flag=0; %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修改圈退出标志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711835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    for m=1:100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711835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        for n=m+2:101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711835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            if d(c1(m),c1(n))+d(c1(m+1),c1(n+1))&lt;...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711835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                    d(c1(m),c1(m+1))+d(c1(n),c1(n+1))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711835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                c1(m+1:n)=c1(n:-1:m+1);  flag=1; %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修改圈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711835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            end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711835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        end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711835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    end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711835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    if flag==0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711835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        J(k,c1)=1:102; break %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记录下较好的解并退出当前层循环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711835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    end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711835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end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711835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end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2137748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D4D8C41-3E0A-4F52-AB33-6A4EB19AD48B}"/>
              </a:ext>
            </a:extLst>
          </p:cNvPr>
          <p:cNvSpPr txBox="1"/>
          <p:nvPr/>
        </p:nvSpPr>
        <p:spPr>
          <a:xfrm>
            <a:off x="218515" y="1196457"/>
            <a:ext cx="7769038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711835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J(:,1)=0; J=J/102; %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把整数序列转换成</a:t>
            </a:r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[0,1]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区间上实数即染色体编码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711835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for k=1:g  %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该层循环进行遗传算法的操作 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711835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A=J; %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交配产生子代</a:t>
            </a:r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A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的初始染色体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711835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for i=1:2:w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711835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    ch1(1)=rand; %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混沌序列的初始值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711835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    for j=2:50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711835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        ch1(j)=4*ch1(j-1)*(1-ch1(j-1)); %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产生混沌序列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711835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    end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711835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    ch1=2+floor(100*ch1); %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产生交叉操作的地址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711835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    temp=A(i,ch1); %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中间变量的保存值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711835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    A(i,ch1)=A(i+1,ch1); %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交叉操作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711835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    A(i+1,ch1)=temp;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711835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end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711835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by=[];  %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为了防止下面产生空地址，这里先初始化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711835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while ~length(by)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711835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    by=find(rand(1,w)&lt;0.1); %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产生变异操作的地址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711835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end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4523247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8FA380A-47C5-4B85-9C91-DA917082B9C7}"/>
              </a:ext>
            </a:extLst>
          </p:cNvPr>
          <p:cNvSpPr txBox="1"/>
          <p:nvPr/>
        </p:nvSpPr>
        <p:spPr>
          <a:xfrm>
            <a:off x="702608" y="943632"/>
            <a:ext cx="787661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711835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num1=length(by); B=J(by,:); %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产生变异操作的初始染色体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711835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ch2=rand;  %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产生混沌序列的初始值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711835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for t=2:2*num1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711835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    ch2(t)=4*ch2(t-1)*(1-ch2(t-1)); %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产生混沌序列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711835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end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711835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for j=1:num1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711835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    bw=sort(2+floor(100*rand(1,2)));  %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产生变异操作的</a:t>
            </a:r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2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个地址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711835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    B(j,bw)=ch2([j,j+1]); %bw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处的两个基因发生了变异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711835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end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711835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G=[J;A;B]; %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父代和子代种群合在一起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711835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[SG,ind1]=sort(G,2); %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把染色体翻译成</a:t>
            </a:r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1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，</a:t>
            </a:r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...,102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的序列</a:t>
            </a:r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ind1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711835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num2=size(G,1); long=zeros(1,num2); %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路径长度的初始值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0720049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269D3E1-AE26-4A09-ADE1-C8C1404CD63E}"/>
              </a:ext>
            </a:extLst>
          </p:cNvPr>
          <p:cNvSpPr txBox="1"/>
          <p:nvPr/>
        </p:nvSpPr>
        <p:spPr>
          <a:xfrm>
            <a:off x="358028" y="1139949"/>
            <a:ext cx="7701803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711835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for j=1:num2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711835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    for i=1:101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711835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        long(j)=long(j)+d(ind1(j,i),ind1(j,i+1)); %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计算每条路径长度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711835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    end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711835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end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711835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[slong,ind2]=sort(long); %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对路径长度按照从小到大排序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711835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J=G(ind2(1:w),:); %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精选前</a:t>
            </a:r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w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个较短的路径对应的染色体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711835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end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711835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path=ind1(ind2(1),:), flong=slong(1)  %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解的路径及路径长度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711835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toc  %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计时结束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711835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xx=xy(path,1);yy=xy(path,2);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711835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plot(xx,yy,'-o') %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画出路径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89219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3DF7DC0-9AEC-4FC3-AD92-1B7907AC0806}"/>
              </a:ext>
            </a:extLst>
          </p:cNvPr>
          <p:cNvSpPr txBox="1"/>
          <p:nvPr/>
        </p:nvSpPr>
        <p:spPr>
          <a:xfrm>
            <a:off x="384870" y="574120"/>
            <a:ext cx="631683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200" b="1">
                <a:solidFill>
                  <a:srgbClr val="319095"/>
                </a:solidFill>
              </a:rPr>
              <a:t>12.1.1 </a:t>
            </a:r>
            <a:r>
              <a:rPr lang="zh-CN" altLang="en-US" sz="4200" b="1">
                <a:solidFill>
                  <a:srgbClr val="319095"/>
                </a:solidFill>
              </a:rPr>
              <a:t>算法简介</a:t>
            </a:r>
            <a:endParaRPr lang="zh-CN" altLang="en-US" sz="4200" b="1" dirty="0">
              <a:solidFill>
                <a:srgbClr val="319095"/>
              </a:solidFill>
            </a:endParaRPr>
          </a:p>
        </p:txBody>
      </p:sp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1BF2311E-6FF4-45A4-9332-7842FBDAA33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72470469"/>
              </p:ext>
            </p:extLst>
          </p:nvPr>
        </p:nvGraphicFramePr>
        <p:xfrm>
          <a:off x="384870" y="1586706"/>
          <a:ext cx="7861300" cy="3684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091640" progId="Word.Document.12">
                  <p:embed/>
                </p:oleObj>
              </mc:Choice>
              <mc:Fallback>
                <p:oleObj name="Document" r:id="rId2" imgW="8129635" imgH="4091640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84870" y="1586706"/>
                        <a:ext cx="7861300" cy="3684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86381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层">
            <a:extLst>
              <a:ext uri="{FF2B5EF4-FFF2-40B4-BE49-F238E27FC236}">
                <a16:creationId xmlns:a16="http://schemas.microsoft.com/office/drawing/2014/main" id="{74BAD145-AB42-4135-BB73-9ABB57E581AC}"/>
              </a:ext>
            </a:extLst>
          </p:cNvPr>
          <p:cNvSpPr txBox="1"/>
          <p:nvPr/>
        </p:nvSpPr>
        <p:spPr bwMode="auto">
          <a:xfrm>
            <a:off x="3436737" y="2902170"/>
            <a:ext cx="6706442" cy="1538859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46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Matlab</a:t>
            </a:r>
            <a:r>
              <a:rPr lang="zh-CN" altLang="en-US" sz="46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遗传</a:t>
            </a:r>
            <a:endParaRPr lang="en-US" altLang="zh-CN" sz="4600" b="1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defTabSz="1219140">
              <a:defRPr/>
            </a:pPr>
            <a:r>
              <a:rPr lang="zh-CN" altLang="en-US" sz="46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算法函数</a:t>
            </a:r>
            <a:endParaRPr lang="zh-CN" altLang="en-US" sz="46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标题层">
            <a:extLst>
              <a:ext uri="{FF2B5EF4-FFF2-40B4-BE49-F238E27FC236}">
                <a16:creationId xmlns:a16="http://schemas.microsoft.com/office/drawing/2014/main" id="{A017B4FF-92DC-44DD-8AFD-8DA6C8A674C5}"/>
              </a:ext>
            </a:extLst>
          </p:cNvPr>
          <p:cNvSpPr txBox="1"/>
          <p:nvPr/>
        </p:nvSpPr>
        <p:spPr bwMode="auto">
          <a:xfrm>
            <a:off x="3436737" y="3171111"/>
            <a:ext cx="1434038" cy="861750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48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04</a:t>
            </a:r>
            <a:endParaRPr lang="zh-CN" altLang="en-US" sz="4800" kern="0" dirty="0">
              <a:solidFill>
                <a:schemeClr val="tx1">
                  <a:lumMod val="85000"/>
                  <a:lumOff val="15000"/>
                </a:schemeClr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1730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0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D1171C8D-6327-4622-A38D-DA77EB5ED0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76572624"/>
              </p:ext>
            </p:extLst>
          </p:nvPr>
        </p:nvGraphicFramePr>
        <p:xfrm>
          <a:off x="477838" y="1582738"/>
          <a:ext cx="8188325" cy="3821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3824724" progId="Word.Document.12">
                  <p:embed/>
                </p:oleObj>
              </mc:Choice>
              <mc:Fallback>
                <p:oleObj name="Document" r:id="rId2" imgW="8153322" imgH="3824724" progId="Word.Document.12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D1171C8D-6327-4622-A38D-DA77EB5ED0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77838" y="1582738"/>
                        <a:ext cx="8188325" cy="38211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B8DC3E65-1ED8-4E27-8166-5B4FC188AF4F}"/>
              </a:ext>
            </a:extLst>
          </p:cNvPr>
          <p:cNvSpPr txBox="1"/>
          <p:nvPr/>
        </p:nvSpPr>
        <p:spPr>
          <a:xfrm>
            <a:off x="384870" y="772240"/>
            <a:ext cx="6316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0293B8"/>
                </a:solidFill>
              </a:rPr>
              <a:t>1.</a:t>
            </a:r>
            <a:r>
              <a:rPr lang="zh-CN" altLang="zh-CN" sz="3600" b="1">
                <a:solidFill>
                  <a:srgbClr val="0293B8"/>
                </a:solidFill>
              </a:rPr>
              <a:t>遗传算法使用规则</a:t>
            </a:r>
            <a:endParaRPr lang="zh-CN" altLang="en-US" sz="3600" b="1" dirty="0">
              <a:solidFill>
                <a:srgbClr val="0293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2876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60660676"/>
              </p:ext>
            </p:extLst>
          </p:nvPr>
        </p:nvGraphicFramePr>
        <p:xfrm>
          <a:off x="531813" y="804863"/>
          <a:ext cx="7861300" cy="419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342708" progId="Word.Document.12">
                  <p:embed/>
                </p:oleObj>
              </mc:Choice>
              <mc:Fallback>
                <p:oleObj name="Document" r:id="rId2" imgW="8129635" imgH="4342708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419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33490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18888197"/>
              </p:ext>
            </p:extLst>
          </p:nvPr>
        </p:nvGraphicFramePr>
        <p:xfrm>
          <a:off x="531813" y="804863"/>
          <a:ext cx="7861300" cy="3849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988260" progId="Word.Document.12">
                  <p:embed/>
                </p:oleObj>
              </mc:Choice>
              <mc:Fallback>
                <p:oleObj name="Document" r:id="rId2" imgW="8129635" imgH="3988260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38496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68368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D1171C8D-6327-4622-A38D-DA77EB5ED0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19662529"/>
              </p:ext>
            </p:extLst>
          </p:nvPr>
        </p:nvGraphicFramePr>
        <p:xfrm>
          <a:off x="477837" y="1579562"/>
          <a:ext cx="8188325" cy="3698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3752321" progId="Word.Document.12">
                  <p:embed/>
                </p:oleObj>
              </mc:Choice>
              <mc:Fallback>
                <p:oleObj name="Document" r:id="rId2" imgW="8153322" imgH="3752321" progId="Word.Document.12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D1171C8D-6327-4622-A38D-DA77EB5ED0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77837" y="1579562"/>
                        <a:ext cx="8188325" cy="3698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B8DC3E65-1ED8-4E27-8166-5B4FC188AF4F}"/>
              </a:ext>
            </a:extLst>
          </p:cNvPr>
          <p:cNvSpPr txBox="1"/>
          <p:nvPr/>
        </p:nvSpPr>
        <p:spPr>
          <a:xfrm>
            <a:off x="384870" y="772240"/>
            <a:ext cx="6316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0293B8"/>
                </a:solidFill>
              </a:rPr>
              <a:t>2.</a:t>
            </a:r>
            <a:r>
              <a:rPr lang="zh-CN" altLang="zh-CN" sz="3600" b="1">
                <a:solidFill>
                  <a:srgbClr val="0293B8"/>
                </a:solidFill>
              </a:rPr>
              <a:t>遗传算法</a:t>
            </a:r>
            <a:r>
              <a:rPr lang="zh-CN" altLang="en-US" sz="3600" b="1">
                <a:solidFill>
                  <a:srgbClr val="0293B8"/>
                </a:solidFill>
              </a:rPr>
              <a:t>函数</a:t>
            </a:r>
            <a:endParaRPr lang="zh-CN" altLang="en-US" sz="3600" b="1" dirty="0">
              <a:solidFill>
                <a:srgbClr val="0293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6792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70774084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5996" progId="Word.Document.12">
                  <p:embed/>
                </p:oleObj>
              </mc:Choice>
              <mc:Fallback>
                <p:oleObj name="Document" r:id="rId2" imgW="8129635" imgH="2925996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33543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0143882"/>
              </p:ext>
            </p:extLst>
          </p:nvPr>
        </p:nvGraphicFramePr>
        <p:xfrm>
          <a:off x="518366" y="683840"/>
          <a:ext cx="7861300" cy="574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947089" progId="Word.Document.12">
                  <p:embed/>
                </p:oleObj>
              </mc:Choice>
              <mc:Fallback>
                <p:oleObj name="Document" r:id="rId2" imgW="8129635" imgH="5947089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18366" y="683840"/>
                        <a:ext cx="7861300" cy="5746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38756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72901342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5996" progId="Word.Document.12">
                  <p:embed/>
                </p:oleObj>
              </mc:Choice>
              <mc:Fallback>
                <p:oleObj name="Document" r:id="rId2" imgW="8129635" imgH="2925996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17889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1EC630C-043B-4173-8101-3AA6932993F1}"/>
              </a:ext>
            </a:extLst>
          </p:cNvPr>
          <p:cNvSpPr txBox="1"/>
          <p:nvPr/>
        </p:nvSpPr>
        <p:spPr>
          <a:xfrm>
            <a:off x="151280" y="639739"/>
            <a:ext cx="8992720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76225" algn="just"/>
            <a:r>
              <a:rPr lang="en-US" altLang="zh-CN" sz="2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clc, clear</a:t>
            </a:r>
            <a:endParaRPr lang="zh-CN" altLang="zh-CN" sz="24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2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a=[-1 -2 0;-1 0 0];b=[-1;0];            %</a:t>
            </a:r>
            <a:r>
              <a:rPr lang="zh-CN" altLang="zh-CN" sz="2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两个线性约束条件</a:t>
            </a:r>
            <a:endParaRPr lang="zh-CN" altLang="zh-CN" sz="24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2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[x,y]=ga(@obj,3,a,b,[],[],[],[],@constr);  %</a:t>
            </a:r>
            <a:r>
              <a:rPr lang="zh-CN" altLang="zh-CN" sz="2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调用遗传算法函数</a:t>
            </a:r>
            <a:endParaRPr lang="zh-CN" altLang="zh-CN" sz="24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2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x, y=-y</a:t>
            </a:r>
            <a:endParaRPr lang="zh-CN" altLang="zh-CN" sz="24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2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 </a:t>
            </a:r>
            <a:endParaRPr lang="zh-CN" altLang="zh-CN" sz="24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2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function y=obj(x);             %</a:t>
            </a:r>
            <a:r>
              <a:rPr lang="zh-CN" altLang="zh-CN" sz="2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定义目标函数，其中</a:t>
            </a:r>
            <a:r>
              <a:rPr lang="en-US" altLang="zh-CN" sz="2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x</a:t>
            </a:r>
            <a:r>
              <a:rPr lang="zh-CN" altLang="zh-CN" sz="2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为行向量</a:t>
            </a:r>
            <a:endParaRPr lang="zh-CN" altLang="zh-CN" sz="24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2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c1 = [2 3 1]; c2 = [3 1 0];</a:t>
            </a:r>
            <a:endParaRPr lang="zh-CN" altLang="zh-CN" sz="24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2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y = c1*x' + c2*x'.^2; y=-y;      %ga</a:t>
            </a:r>
            <a:r>
              <a:rPr lang="zh-CN" altLang="zh-CN" sz="2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中目标函数极小化</a:t>
            </a:r>
            <a:endParaRPr lang="zh-CN" altLang="zh-CN" sz="24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2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end</a:t>
            </a:r>
            <a:endParaRPr lang="zh-CN" altLang="zh-CN" sz="24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2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 </a:t>
            </a:r>
            <a:endParaRPr lang="zh-CN" altLang="zh-CN" sz="24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2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function [f,g]=constr(x);  %</a:t>
            </a:r>
            <a:r>
              <a:rPr lang="zh-CN" altLang="zh-CN" sz="2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定义约束条件函数</a:t>
            </a:r>
            <a:endParaRPr lang="zh-CN" altLang="zh-CN" sz="24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2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f=[x(1)+2*x(1)^2+x(2)+2*x(2)^2+x(3)-10</a:t>
            </a:r>
            <a:endParaRPr lang="zh-CN" altLang="zh-CN" sz="24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2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x(1)+x(1)^2+x(2)+x(2)^2-x(3)-50</a:t>
            </a:r>
            <a:endParaRPr lang="zh-CN" altLang="zh-CN" sz="24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2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2*x(1)+x(1)^2+2*x(2)+x(3)-40];</a:t>
            </a:r>
            <a:endParaRPr lang="zh-CN" altLang="zh-CN" sz="24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2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g=x(1)^2+x(3)-2;</a:t>
            </a:r>
            <a:endParaRPr lang="zh-CN" altLang="zh-CN" sz="24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2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end</a:t>
            </a:r>
            <a:endParaRPr lang="zh-CN" altLang="zh-CN" sz="24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474589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01086803"/>
              </p:ext>
            </p:extLst>
          </p:nvPr>
        </p:nvGraphicFramePr>
        <p:xfrm>
          <a:off x="531813" y="804863"/>
          <a:ext cx="7861300" cy="4900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081861" progId="Word.Document.12">
                  <p:embed/>
                </p:oleObj>
              </mc:Choice>
              <mc:Fallback>
                <p:oleObj name="Document" r:id="rId2" imgW="8129635" imgH="5081861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49006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70803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GuidesStyle_Normal&quot;,&quot;Name&quot;:&quot;正常&quot;,&quot;HeaderHeight&quot;:15.0,&quot;FooterHeight&quot;:9.0,&quot;SideMargin&quot;:5.5,&quot;TopMargin&quot;:0.0,&quot;BottomMargin&quot;:0.0,&quot;IntervalMargin&quot;:1.5,&quot;SettingType&quot;:&quot;System&quot;}"/>
</p:tagLst>
</file>

<file path=ppt/theme/theme1.xml><?xml version="1.0" encoding="utf-8"?>
<a:theme xmlns:a="http://schemas.openxmlformats.org/drawingml/2006/main" name="2_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3406</TotalTime>
  <Words>2566</Words>
  <Application>Microsoft Office PowerPoint</Application>
  <PresentationFormat>全屏显示(4:3)</PresentationFormat>
  <Paragraphs>243</Paragraphs>
  <Slides>88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88</vt:i4>
      </vt:variant>
    </vt:vector>
  </HeadingPairs>
  <TitlesOfParts>
    <vt:vector size="102" baseType="lpstr">
      <vt:lpstr>等线</vt:lpstr>
      <vt:lpstr>华文新魏</vt:lpstr>
      <vt:lpstr>隶书</vt:lpstr>
      <vt:lpstr>微软雅黑</vt:lpstr>
      <vt:lpstr>Arial</vt:lpstr>
      <vt:lpstr>Blackadder ITC</vt:lpstr>
      <vt:lpstr>Calibri</vt:lpstr>
      <vt:lpstr>Calibri Light</vt:lpstr>
      <vt:lpstr>Eras Bold ITC</vt:lpstr>
      <vt:lpstr>Impact</vt:lpstr>
      <vt:lpstr>Times New Roman</vt:lpstr>
      <vt:lpstr>2_Office 主题​​</vt:lpstr>
      <vt:lpstr>Document</vt:lpstr>
      <vt:lpstr>Microsoft Word 文档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常数项级数</dc:title>
  <dc:creator>Happy</dc:creator>
  <cp:lastModifiedBy>孤莱 端木</cp:lastModifiedBy>
  <cp:revision>168</cp:revision>
  <dcterms:created xsi:type="dcterms:W3CDTF">2020-06-24T23:10:14Z</dcterms:created>
  <dcterms:modified xsi:type="dcterms:W3CDTF">2023-08-28T16:02:25Z</dcterms:modified>
</cp:coreProperties>
</file>